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543" r:id="rId2"/>
    <p:sldId id="341" r:id="rId3"/>
    <p:sldId id="523" r:id="rId4"/>
    <p:sldId id="524" r:id="rId5"/>
    <p:sldId id="450" r:id="rId6"/>
    <p:sldId id="525" r:id="rId7"/>
    <p:sldId id="498" r:id="rId8"/>
    <p:sldId id="499" r:id="rId9"/>
    <p:sldId id="500" r:id="rId10"/>
    <p:sldId id="260" r:id="rId11"/>
    <p:sldId id="344" r:id="rId12"/>
    <p:sldId id="455" r:id="rId13"/>
    <p:sldId id="456" r:id="rId14"/>
    <p:sldId id="343" r:id="rId15"/>
    <p:sldId id="296" r:id="rId16"/>
    <p:sldId id="293" r:id="rId17"/>
    <p:sldId id="451" r:id="rId18"/>
    <p:sldId id="262" r:id="rId19"/>
    <p:sldId id="501" r:id="rId20"/>
    <p:sldId id="502" r:id="rId21"/>
    <p:sldId id="529" r:id="rId22"/>
    <p:sldId id="415" r:id="rId23"/>
    <p:sldId id="295" r:id="rId24"/>
    <p:sldId id="410" r:id="rId25"/>
    <p:sldId id="263" r:id="rId26"/>
    <p:sldId id="268" r:id="rId27"/>
    <p:sldId id="471" r:id="rId28"/>
    <p:sldId id="472" r:id="rId29"/>
    <p:sldId id="278" r:id="rId30"/>
    <p:sldId id="280" r:id="rId31"/>
    <p:sldId id="282" r:id="rId32"/>
    <p:sldId id="283" r:id="rId33"/>
    <p:sldId id="314" r:id="rId34"/>
    <p:sldId id="491" r:id="rId35"/>
    <p:sldId id="430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2" r:id="rId44"/>
    <p:sldId id="533" r:id="rId45"/>
    <p:sldId id="504" r:id="rId46"/>
    <p:sldId id="266" r:id="rId47"/>
    <p:sldId id="534" r:id="rId48"/>
    <p:sldId id="532" r:id="rId49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50"/>
      <p:bold r:id="rId51"/>
      <p:italic r:id="rId52"/>
      <p:boldItalic r:id="rId53"/>
    </p:embeddedFont>
    <p:embeddedFont>
      <p:font typeface="Wingdings 2" panose="05020102010507070707" pitchFamily="18" charset="2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Book Antiqua" panose="02040602050305030304" pitchFamily="18" charset="0"/>
      <p:regular r:id="rId59"/>
      <p:bold r:id="rId60"/>
      <p:italic r:id="rId61"/>
      <p:boldItalic r:id="rId62"/>
    </p:embeddedFont>
    <p:embeddedFont>
      <p:font typeface="Wingdings 3" panose="05040102010807070707" pitchFamily="18" charset="2"/>
      <p:regular r:id="rId63"/>
    </p:embeddedFont>
  </p:embeddedFontLst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237"/>
    <a:srgbClr val="02CE55"/>
    <a:srgbClr val="01E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 snapToGrid="0">
      <p:cViewPr>
        <p:scale>
          <a:sx n="80" d="100"/>
          <a:sy n="80" d="100"/>
        </p:scale>
        <p:origin x="-86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aseline="0" dirty="0"/>
              <a:t>Potential for Multisystem </a:t>
            </a:r>
            <a:r>
              <a:rPr lang="en-US" sz="2000" baseline="0" dirty="0" err="1" smtClean="0"/>
              <a:t>Polymorbidity</a:t>
            </a:r>
            <a:r>
              <a:rPr lang="en-US" sz="2000" baseline="0" dirty="0" smtClean="0"/>
              <a:t> and Clinical Heterogeneity</a:t>
            </a:r>
            <a:endParaRPr lang="en-US" sz="2000" baseline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Potential for Multisystem Polymorbidity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100000">
                  <a:srgbClr val="FF7A00"/>
                </a:gs>
              </a:gsLst>
              <a:lin ang="16200000" scaled="0"/>
            </a:gra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125760"/>
        <c:axId val="261066112"/>
      </c:barChart>
      <c:catAx>
        <c:axId val="371125760"/>
        <c:scaling>
          <c:orientation val="minMax"/>
        </c:scaling>
        <c:delete val="1"/>
        <c:axPos val="b"/>
        <c:majorTickMark val="out"/>
        <c:minorTickMark val="none"/>
        <c:tickLblPos val="none"/>
        <c:crossAx val="261066112"/>
        <c:crosses val="autoZero"/>
        <c:auto val="1"/>
        <c:lblAlgn val="ctr"/>
        <c:lblOffset val="100"/>
        <c:noMultiLvlLbl val="0"/>
      </c:catAx>
      <c:valAx>
        <c:axId val="261066112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7112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CBAC-3135-4375-98D6-C184E664FB47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E6C7-4DCC-4058-8606-A870FADC6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11EF-E064-48F4-A623-D2525888D1E7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D99F-9E4A-4946-9DFB-8DF72BA7E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C62E-BDB6-4412-B3DB-18EA47CF22C7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F192-24A1-4D83-8B2E-2123CABD3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173F-5ACA-49CD-B914-54BF7903963D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CC37-426C-4919-977C-8A62523F1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B4E8-D3F0-4451-AEE2-B1214655D2D7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5E88-134E-4761-AE15-234323BBE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E55C-5E4E-4512-ABAE-2A0FBEB69912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6E70-8EC8-43C1-BEED-2881A63D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4417-0526-412A-9A66-D69DEFA83260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5143-AC55-491D-B1C7-45E2F58B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5214-319C-4232-B6F0-1FC86BCF5419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7DA9-F466-4143-9005-1B1102143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5977-A19E-42B2-AA6A-79F1E6883FB2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6AF5-B997-4BD8-B539-37208AAA5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1AC2-4628-4A02-B523-B6DB02B2A95E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2FF6-048D-49EE-921D-4997EC142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15D7-2C60-404C-A12B-252E2E429567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8111-0F8B-4871-8012-7CAAE52BF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1DBC8-6289-45D7-8A1A-A75F576F48A2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EFD46-28D2-4AF8-AD2A-10E0B9B0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g"/><Relationship Id="rId2" Type="http://schemas.microsoft.com/office/2007/relationships/media" Target="../media/media1.mpg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hyperlink" Target="http://www.nejm.org.ezp2.lib.umn.edu/doi/full/10.1056/NEJMra1409760" TargetMode="Externa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s-talk.com/index.php/page/copelibrary?key=mast%20cell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wjgnet.com/2218-6204/journal/v3/i1/index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source=images&amp;cd=&amp;cad=rja&amp;docid=Akwsn7pvbO_5UM&amp;tbnid=rrbc9Z1jA2HtQM:&amp;ved=0CAgQjRwwADjLAg&amp;url=http://www.accuweather.com/en/weather-news/icebergs-still-a-threat-100-ye/63626&amp;ei=DGijUdicGYm48wTVqoHwAw&amp;psig=AFQjCNEok-f62zMUCBke2cwu4CO0AgTkKw&amp;ust=1369749900454916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7221" y="2903808"/>
            <a:ext cx="8881607" cy="1469379"/>
          </a:xfrm>
        </p:spPr>
        <p:txBody>
          <a:bodyPr tIns="0" rIns="18288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Mast Cell </a:t>
            </a: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Activation Disease</a:t>
            </a: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b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Current </a:t>
            </a:r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Concepts</a:t>
            </a:r>
            <a:endParaRPr lang="en-US" sz="5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4521283"/>
            <a:ext cx="7854950" cy="17526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dirty="0" smtClean="0"/>
              <a:t>Lawrence B. Afrin, M.D.</a:t>
            </a:r>
            <a:endParaRPr lang="en-US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dirty="0" smtClean="0"/>
              <a:t>Division of Hematology, Oncology &amp; Transplantation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dirty="0" smtClean="0"/>
              <a:t>University of Minnesota</a:t>
            </a:r>
            <a:endParaRPr lang="en-US" dirty="0" smtClean="0"/>
          </a:p>
        </p:txBody>
      </p:sp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534731" y="682281"/>
            <a:ext cx="7854950" cy="17526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dirty="0" err="1" smtClean="0"/>
              <a:t>Wellapalooza</a:t>
            </a:r>
            <a:r>
              <a:rPr lang="en-US" dirty="0" smtClean="0"/>
              <a:t> 2016</a:t>
            </a:r>
            <a:endParaRPr lang="en-US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dirty="0" smtClean="0"/>
              <a:t>June 11, </a:t>
            </a:r>
            <a:r>
              <a:rPr lang="en-US" dirty="0" smtClean="0"/>
              <a:t>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305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mast cell biology</a:t>
            </a:r>
          </a:p>
        </p:txBody>
      </p:sp>
      <p:pic>
        <p:nvPicPr>
          <p:cNvPr id="29698" name="Picture 5" descr="hematopoiesis_simp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183038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8938" y="6437313"/>
            <a:ext cx="7772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Constantia" pitchFamily="18" charset="0"/>
              </a:rPr>
              <a:t>From allthingsstemcell.com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mast cell biology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163"/>
            <a:ext cx="8527774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Hematopoietic origin, brief circulation</a:t>
            </a:r>
          </a:p>
          <a:p>
            <a:pPr lvl="1" eaLnBrk="1" hangingPunct="1"/>
            <a:r>
              <a:rPr lang="en-US" dirty="0" smtClean="0"/>
              <a:t>Normally 0.05% of marrow nucleated cells</a:t>
            </a:r>
          </a:p>
          <a:p>
            <a:pPr lvl="1" eaLnBrk="1" hangingPunct="1"/>
            <a:r>
              <a:rPr lang="en-US" dirty="0" smtClean="0"/>
              <a:t>Typically &lt; 2% even in systemic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Unique flow </a:t>
            </a:r>
            <a:r>
              <a:rPr lang="en-US" dirty="0" err="1" smtClean="0"/>
              <a:t>cytometric</a:t>
            </a:r>
            <a:r>
              <a:rPr lang="en-US" dirty="0" smtClean="0"/>
              <a:t> signature (incl. CD117+, CD25/2-)</a:t>
            </a:r>
          </a:p>
          <a:p>
            <a:pPr eaLnBrk="1" hangingPunct="1"/>
            <a:r>
              <a:rPr lang="en-US" dirty="0" smtClean="0"/>
              <a:t>Maturation completed in all vascularized tissues</a:t>
            </a:r>
          </a:p>
          <a:p>
            <a:pPr lvl="1" eaLnBrk="1" hangingPunct="1"/>
            <a:r>
              <a:rPr lang="en-US" dirty="0" smtClean="0"/>
              <a:t>Especially abundant beneath environmentally exposed mucosal/epithelial surfaces and adjacent to blood and lymphatic vessels and nerves, permitting sentinel function</a:t>
            </a:r>
          </a:p>
          <a:p>
            <a:pPr eaLnBrk="1" hangingPunct="1"/>
            <a:r>
              <a:rPr lang="en-US" dirty="0" smtClean="0"/>
              <a:t>Relatively immobile once localized in peripheral tissue</a:t>
            </a:r>
          </a:p>
          <a:p>
            <a:pPr eaLnBrk="1" hangingPunct="1"/>
            <a:r>
              <a:rPr lang="en-US" dirty="0" smtClean="0"/>
              <a:t>Lifespan typically several months to a few years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88938" y="6429362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>
                <a:latin typeface="Constantia" pitchFamily="18" charset="0"/>
              </a:rPr>
              <a:t>Kalesnikoff</a:t>
            </a:r>
            <a:r>
              <a:rPr lang="en-US" sz="1000" dirty="0">
                <a:latin typeface="Constantia" pitchFamily="18" charset="0"/>
              </a:rPr>
              <a:t> J, </a:t>
            </a:r>
            <a:r>
              <a:rPr lang="en-US" sz="1000" dirty="0" err="1">
                <a:latin typeface="Constantia" pitchFamily="18" charset="0"/>
              </a:rPr>
              <a:t>Galli</a:t>
            </a:r>
            <a:r>
              <a:rPr lang="en-US" sz="1000" dirty="0">
                <a:latin typeface="Constantia" pitchFamily="18" charset="0"/>
              </a:rPr>
              <a:t> SJ.  New developments in mast cell biology.  </a:t>
            </a:r>
            <a:r>
              <a:rPr lang="en-US" sz="1000" i="1" dirty="0">
                <a:latin typeface="Constantia" pitchFamily="18" charset="0"/>
              </a:rPr>
              <a:t>Nature Immunology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2008;9:1215-23.</a:t>
            </a:r>
          </a:p>
          <a:p>
            <a:r>
              <a:rPr lang="en-US" sz="1000" dirty="0" err="1">
                <a:latin typeface="Constantia" pitchFamily="18" charset="0"/>
              </a:rPr>
              <a:t>Ribatti</a:t>
            </a:r>
            <a:r>
              <a:rPr lang="en-US" sz="1000" dirty="0">
                <a:latin typeface="Constantia" pitchFamily="18" charset="0"/>
              </a:rPr>
              <a:t> D.  The development of human mast cells: an historical reappraisal.  </a:t>
            </a:r>
            <a:r>
              <a:rPr lang="en-US" sz="1000" i="1" dirty="0" err="1">
                <a:latin typeface="Constantia" pitchFamily="18" charset="0"/>
              </a:rPr>
              <a:t>Exp</a:t>
            </a:r>
            <a:r>
              <a:rPr lang="en-US" sz="1000" i="1" dirty="0">
                <a:latin typeface="Constantia" pitchFamily="18" charset="0"/>
              </a:rPr>
              <a:t> Cell Res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2016;342(2</a:t>
            </a:r>
            <a:r>
              <a:rPr lang="en-US" sz="1000" dirty="0">
                <a:latin typeface="Constantia" pitchFamily="18" charset="0"/>
              </a:rPr>
              <a:t>):</a:t>
            </a:r>
            <a:r>
              <a:rPr lang="en-US" sz="1000" dirty="0" smtClean="0">
                <a:latin typeface="Constantia" pitchFamily="18" charset="0"/>
              </a:rPr>
              <a:t>210-5.</a:t>
            </a:r>
            <a:endParaRPr lang="en-US" sz="1000" dirty="0"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Normal mast cell biology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558925"/>
            <a:ext cx="8686800" cy="4389438"/>
          </a:xfrm>
        </p:spPr>
        <p:txBody>
          <a:bodyPr/>
          <a:lstStyle/>
          <a:p>
            <a:pPr eaLnBrk="1" hangingPunct="1"/>
            <a:r>
              <a:rPr lang="en-US" dirty="0" smtClean="0"/>
              <a:t>Functions (when appropriately stimulated):</a:t>
            </a:r>
          </a:p>
          <a:p>
            <a:pPr lvl="1" eaLnBrk="1" hangingPunct="1"/>
            <a:r>
              <a:rPr lang="en-US" dirty="0" smtClean="0"/>
              <a:t>Synthesize active substances</a:t>
            </a:r>
          </a:p>
          <a:p>
            <a:pPr lvl="2" eaLnBrk="1" hangingPunct="1"/>
            <a:r>
              <a:rPr lang="en-US" dirty="0" smtClean="0"/>
              <a:t>Some stored in granules of highly heterogeneous content</a:t>
            </a:r>
          </a:p>
          <a:p>
            <a:pPr lvl="1" eaLnBrk="1" hangingPunct="1"/>
            <a:r>
              <a:rPr lang="en-US" dirty="0" smtClean="0"/>
              <a:t>Release various mediators upon various </a:t>
            </a:r>
            <a:r>
              <a:rPr lang="en-US" dirty="0" err="1" smtClean="0"/>
              <a:t>triggerings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Phagocytose</a:t>
            </a:r>
            <a:r>
              <a:rPr lang="en-US" dirty="0" smtClean="0"/>
              <a:t> particulate material including bacteria, erythrocytes, </a:t>
            </a:r>
            <a:r>
              <a:rPr lang="en-US" dirty="0" err="1" smtClean="0"/>
              <a:t>schistosomes</a:t>
            </a:r>
            <a:r>
              <a:rPr lang="en-US" dirty="0" smtClean="0"/>
              <a:t>, metals, etc.</a:t>
            </a:r>
          </a:p>
          <a:p>
            <a:pPr eaLnBrk="1" hangingPunct="1"/>
            <a:r>
              <a:rPr lang="en-US" dirty="0" smtClean="0"/>
              <a:t>KIT stem cell factor receptor and tyrosine kinase (on 4q11-12) is expressed at high levels on the </a:t>
            </a:r>
            <a:r>
              <a:rPr lang="en-US" dirty="0" err="1" smtClean="0"/>
              <a:t>mastocyte</a:t>
            </a:r>
            <a:r>
              <a:rPr lang="en-US" dirty="0" smtClean="0"/>
              <a:t> surface</a:t>
            </a:r>
          </a:p>
          <a:p>
            <a:pPr lvl="1" eaLnBrk="1" hangingPunct="1"/>
            <a:r>
              <a:rPr lang="en-US" dirty="0" smtClean="0"/>
              <a:t>Critical for many mast cell functions including survival, differentiation, </a:t>
            </a:r>
            <a:r>
              <a:rPr lang="en-US" dirty="0" err="1" smtClean="0"/>
              <a:t>chemotaxis</a:t>
            </a:r>
            <a:r>
              <a:rPr lang="en-US" dirty="0" smtClean="0"/>
              <a:t>, and activation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434975" y="6245225"/>
            <a:ext cx="835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Constantia" pitchFamily="18" charset="0"/>
              </a:rPr>
              <a:t>Akin C, Metcalfe DD. The biology of Kit in disease and the application of </a:t>
            </a:r>
            <a:r>
              <a:rPr lang="en-US" sz="1000" dirty="0" err="1">
                <a:latin typeface="Constantia" pitchFamily="18" charset="0"/>
              </a:rPr>
              <a:t>pharmacogenetics</a:t>
            </a:r>
            <a:r>
              <a:rPr lang="en-US" sz="1000" dirty="0">
                <a:latin typeface="Constantia" pitchFamily="18" charset="0"/>
              </a:rPr>
              <a:t>.  </a:t>
            </a:r>
            <a:r>
              <a:rPr lang="en-US" sz="1000" i="1" dirty="0">
                <a:latin typeface="Constantia" pitchFamily="18" charset="0"/>
              </a:rPr>
              <a:t>J Allergy </a:t>
            </a:r>
            <a:r>
              <a:rPr lang="en-US" sz="1000" i="1" dirty="0" err="1">
                <a:latin typeface="Constantia" pitchFamily="18" charset="0"/>
              </a:rPr>
              <a:t>Clin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2004; 114:13–19.</a:t>
            </a:r>
          </a:p>
          <a:p>
            <a:r>
              <a:rPr lang="en-US" sz="1000" dirty="0">
                <a:latin typeface="Constantia" pitchFamily="18" charset="0"/>
              </a:rPr>
              <a:t>Gordon JR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 Mast cells as a source of multifunctional cytokines.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i="1" dirty="0">
                <a:latin typeface="Constantia" pitchFamily="18" charset="0"/>
              </a:rPr>
              <a:t> Today</a:t>
            </a:r>
            <a:r>
              <a:rPr lang="en-US" sz="1000" dirty="0">
                <a:latin typeface="Constantia" pitchFamily="18" charset="0"/>
              </a:rPr>
              <a:t> 1990;11:458.</a:t>
            </a:r>
          </a:p>
          <a:p>
            <a:r>
              <a:rPr lang="en-US" sz="1000" dirty="0">
                <a:latin typeface="Constantia" pitchFamily="18" charset="0"/>
              </a:rPr>
              <a:t>Bradding P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 Heterogeneity of human mast cells based on cytokine content.  </a:t>
            </a:r>
            <a:r>
              <a:rPr lang="en-US" sz="1000" i="1" dirty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1995; 155:297.</a:t>
            </a:r>
          </a:p>
          <a:p>
            <a:endParaRPr lang="en-US" sz="1000" dirty="0">
              <a:latin typeface="Constantia" pitchFamily="18" charset="0"/>
            </a:endParaRPr>
          </a:p>
          <a:p>
            <a:endParaRPr lang="en-US" sz="1000" dirty="0">
              <a:latin typeface="Constantia" pitchFamily="18" charset="0"/>
            </a:endParaRPr>
          </a:p>
          <a:p>
            <a:endParaRPr lang="en-US" sz="1000" dirty="0"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3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 descr="Figure of Kit signaling pathways in mast cell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90488"/>
            <a:ext cx="6172200" cy="6624637"/>
          </a:xfrm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7837488" y="5411788"/>
            <a:ext cx="139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Constantia" pitchFamily="18" charset="0"/>
              </a:rPr>
              <a:t>Okayama Y, Kawakami T.  Development, migration, and survival of mast cells.  Immunologic Research 2006;34(2):97-115.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44500" y="874610"/>
            <a:ext cx="8229600" cy="852488"/>
          </a:xfrm>
        </p:spPr>
        <p:txBody>
          <a:bodyPr/>
          <a:lstStyle/>
          <a:p>
            <a:pPr eaLnBrk="1" hangingPunct="1"/>
            <a:r>
              <a:rPr lang="en-US" dirty="0" smtClean="0"/>
              <a:t>Normal mast cell biology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438150" y="1725510"/>
            <a:ext cx="8543925" cy="39229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Many triggers</a:t>
            </a:r>
          </a:p>
          <a:p>
            <a:pPr lvl="1" eaLnBrk="1" hangingPunct="1"/>
            <a:r>
              <a:rPr lang="en-US" dirty="0" smtClean="0"/>
              <a:t>Classic: Adjacent high-affinity </a:t>
            </a:r>
            <a:r>
              <a:rPr lang="en-US" dirty="0" err="1" smtClean="0"/>
              <a:t>IgE</a:t>
            </a:r>
            <a:r>
              <a:rPr lang="en-US" dirty="0" smtClean="0"/>
              <a:t> receptors (Fc</a:t>
            </a:r>
            <a:r>
              <a:rPr lang="el-GR" dirty="0" smtClean="0"/>
              <a:t>ε</a:t>
            </a:r>
            <a:r>
              <a:rPr lang="en-US" dirty="0" smtClean="0"/>
              <a:t>RI) with bound </a:t>
            </a:r>
            <a:r>
              <a:rPr lang="en-US" dirty="0" err="1" smtClean="0"/>
              <a:t>IgE</a:t>
            </a:r>
            <a:r>
              <a:rPr lang="en-US" dirty="0" smtClean="0"/>
              <a:t> get </a:t>
            </a:r>
            <a:r>
              <a:rPr lang="en-US" dirty="0" err="1" smtClean="0"/>
              <a:t>crosslinked</a:t>
            </a:r>
            <a:r>
              <a:rPr lang="en-US" dirty="0" smtClean="0"/>
              <a:t> by polyvalent antigen</a:t>
            </a:r>
          </a:p>
          <a:p>
            <a:pPr lvl="1" eaLnBrk="1" hangingPunct="1"/>
            <a:r>
              <a:rPr lang="en-US" dirty="0" smtClean="0"/>
              <a:t>Physical stimuli: Pressure/trauma, heat, cold, UV, etc.</a:t>
            </a:r>
          </a:p>
          <a:p>
            <a:pPr lvl="1" eaLnBrk="1" hangingPunct="1"/>
            <a:r>
              <a:rPr lang="en-US" dirty="0" smtClean="0"/>
              <a:t>Many other receptors for: histamine (H1/H2/H3/H4), SCF, IgG, C3a, C5a, PAF, CRF, neuropeptides (VIP, substance </a:t>
            </a:r>
            <a:r>
              <a:rPr lang="en-US" dirty="0"/>
              <a:t>P</a:t>
            </a:r>
            <a:r>
              <a:rPr lang="en-US" dirty="0" smtClean="0"/>
              <a:t>, somatostatin, etc.), opioids, paralytics, benzodiazepines, cannabinoids, etc. etc. etc.</a:t>
            </a:r>
          </a:p>
          <a:p>
            <a:pPr lvl="1" eaLnBrk="1" hangingPunct="1"/>
            <a:r>
              <a:rPr lang="en-US" dirty="0" smtClean="0"/>
              <a:t>Also many of the Toll-like receptors (affinities for various microbial proteins)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73039" y="5721612"/>
            <a:ext cx="42796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nstantia" pitchFamily="18" charset="0"/>
              </a:rPr>
              <a:t>Bischoff SC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Exp</a:t>
            </a:r>
            <a:r>
              <a:rPr lang="en-US" sz="1000" i="1" dirty="0">
                <a:latin typeface="Constantia" pitchFamily="18" charset="0"/>
              </a:rPr>
              <a:t> Med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1992;175:237. </a:t>
            </a:r>
          </a:p>
          <a:p>
            <a:r>
              <a:rPr lang="en-US" sz="1000" dirty="0" err="1" smtClean="0">
                <a:latin typeface="Constantia" pitchFamily="18" charset="0"/>
              </a:rPr>
              <a:t>Theoharides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dirty="0">
                <a:latin typeface="Constantia" pitchFamily="18" charset="0"/>
              </a:rPr>
              <a:t>TC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Trends </a:t>
            </a:r>
            <a:r>
              <a:rPr lang="en-US" sz="1000" i="1" dirty="0" err="1">
                <a:latin typeface="Constantia" pitchFamily="18" charset="0"/>
              </a:rPr>
              <a:t>Pharmacol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Sci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2008;29:375–382.</a:t>
            </a:r>
          </a:p>
          <a:p>
            <a:r>
              <a:rPr lang="en-US" sz="1000" dirty="0" smtClean="0">
                <a:latin typeface="Constantia" pitchFamily="18" charset="0"/>
              </a:rPr>
              <a:t>Conrad </a:t>
            </a:r>
            <a:r>
              <a:rPr lang="en-US" sz="1000" dirty="0">
                <a:latin typeface="Constantia" pitchFamily="18" charset="0"/>
              </a:rPr>
              <a:t>DH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1975;114:1688.</a:t>
            </a:r>
          </a:p>
          <a:p>
            <a:r>
              <a:rPr lang="en-US" sz="1000" dirty="0" err="1" smtClean="0">
                <a:latin typeface="Constantia" pitchFamily="18" charset="0"/>
              </a:rPr>
              <a:t>Woolhiser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dirty="0">
                <a:latin typeface="Constantia" pitchFamily="18" charset="0"/>
              </a:rPr>
              <a:t>MR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Eur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2001;31:3298.</a:t>
            </a:r>
          </a:p>
          <a:p>
            <a:r>
              <a:rPr lang="en-US" sz="1000" dirty="0" smtClean="0">
                <a:latin typeface="Constantia" pitchFamily="18" charset="0"/>
              </a:rPr>
              <a:t>Nilsson </a:t>
            </a:r>
            <a:r>
              <a:rPr lang="en-US" sz="1000" dirty="0">
                <a:latin typeface="Constantia" pitchFamily="18" charset="0"/>
              </a:rPr>
              <a:t>G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1996;157:1693.</a:t>
            </a:r>
          </a:p>
          <a:p>
            <a:r>
              <a:rPr lang="en-US" sz="1000" dirty="0" smtClean="0">
                <a:latin typeface="Constantia" pitchFamily="18" charset="0"/>
              </a:rPr>
              <a:t>Marshall </a:t>
            </a:r>
            <a:r>
              <a:rPr lang="en-US" sz="1000" dirty="0">
                <a:latin typeface="Constantia" pitchFamily="18" charset="0"/>
              </a:rPr>
              <a:t>JS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Int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>
                <a:latin typeface="Constantia" pitchFamily="18" charset="0"/>
              </a:rPr>
              <a:t>Arch Allergy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2003;132:87.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58734" y="5714992"/>
            <a:ext cx="42796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nstantia" pitchFamily="18" charset="0"/>
              </a:rPr>
              <a:t>Church MK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Int</a:t>
            </a:r>
            <a:r>
              <a:rPr lang="en-US" sz="1000" i="1" dirty="0">
                <a:latin typeface="Constantia" pitchFamily="18" charset="0"/>
              </a:rPr>
              <a:t> Arch Allergy </a:t>
            </a:r>
            <a:r>
              <a:rPr lang="en-US" sz="1000" i="1" dirty="0" err="1">
                <a:latin typeface="Constantia" pitchFamily="18" charset="0"/>
              </a:rPr>
              <a:t>Appl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1991;94:310.</a:t>
            </a:r>
          </a:p>
          <a:p>
            <a:r>
              <a:rPr lang="en-US" sz="1000" dirty="0" err="1">
                <a:latin typeface="Constantia" pitchFamily="18" charset="0"/>
              </a:rPr>
              <a:t>Stellato</a:t>
            </a:r>
            <a:r>
              <a:rPr lang="en-US" sz="1000" dirty="0">
                <a:latin typeface="Constantia" pitchFamily="18" charset="0"/>
              </a:rPr>
              <a:t> C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>
                <a:latin typeface="Constantia" pitchFamily="18" charset="0"/>
              </a:rPr>
              <a:t>Anesthesiology</a:t>
            </a:r>
            <a:r>
              <a:rPr lang="en-US" sz="1000" dirty="0">
                <a:latin typeface="Constantia" pitchFamily="18" charset="0"/>
              </a:rPr>
              <a:t> 1991;74:1078.</a:t>
            </a:r>
          </a:p>
          <a:p>
            <a:r>
              <a:rPr lang="en-US" sz="1000" dirty="0">
                <a:latin typeface="Constantia" pitchFamily="18" charset="0"/>
              </a:rPr>
              <a:t>Moss J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>
                <a:latin typeface="Constantia" pitchFamily="18" charset="0"/>
              </a:rPr>
              <a:t>Anesthesiology</a:t>
            </a:r>
            <a:r>
              <a:rPr lang="en-US" sz="1000" dirty="0">
                <a:latin typeface="Constantia" pitchFamily="18" charset="0"/>
              </a:rPr>
              <a:t> 1983;59:330.</a:t>
            </a:r>
          </a:p>
          <a:p>
            <a:r>
              <a:rPr lang="en-US" sz="1000" dirty="0">
                <a:latin typeface="Constantia" pitchFamily="18" charset="0"/>
              </a:rPr>
              <a:t>Miller LG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>
                <a:latin typeface="Constantia" pitchFamily="18" charset="0"/>
              </a:rPr>
              <a:t>Pharmacology</a:t>
            </a:r>
            <a:r>
              <a:rPr lang="en-US" sz="1000" dirty="0">
                <a:latin typeface="Constantia" pitchFamily="18" charset="0"/>
              </a:rPr>
              <a:t> 1988;36:52–60.</a:t>
            </a:r>
          </a:p>
          <a:p>
            <a:r>
              <a:rPr lang="en-US" sz="1000" dirty="0">
                <a:latin typeface="Constantia" pitchFamily="18" charset="0"/>
              </a:rPr>
              <a:t>Samson M-T et al. </a:t>
            </a:r>
            <a:r>
              <a:rPr lang="en-US" sz="1000" i="1" dirty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2003;170:4953-4962.</a:t>
            </a:r>
          </a:p>
          <a:p>
            <a:r>
              <a:rPr lang="en-US" sz="1000" dirty="0" err="1">
                <a:latin typeface="Constantia" pitchFamily="18" charset="0"/>
              </a:rPr>
              <a:t>Kajiwara</a:t>
            </a:r>
            <a:r>
              <a:rPr lang="en-US" sz="1000" dirty="0">
                <a:latin typeface="Constantia" pitchFamily="18" charset="0"/>
              </a:rPr>
              <a:t> N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>
                <a:latin typeface="Constantia" pitchFamily="18" charset="0"/>
              </a:rPr>
              <a:t>J Allergy </a:t>
            </a:r>
            <a:r>
              <a:rPr lang="en-US" sz="1000" i="1" dirty="0" err="1">
                <a:latin typeface="Constantia" pitchFamily="18" charset="0"/>
              </a:rPr>
              <a:t>Clin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dirty="0">
                <a:latin typeface="Constantia" pitchFamily="18" charset="0"/>
              </a:rPr>
              <a:t> 2010;125:1137</a:t>
            </a:r>
            <a:r>
              <a:rPr lang="en-US" sz="1000" dirty="0" smtClean="0">
                <a:latin typeface="Constantia" pitchFamily="18" charset="0"/>
              </a:rPr>
              <a:t>.</a:t>
            </a:r>
          </a:p>
          <a:p>
            <a:r>
              <a:rPr lang="en-US" sz="1000" dirty="0" err="1" smtClean="0">
                <a:latin typeface="Constantia" pitchFamily="18" charset="0"/>
                <a:hlinkClick r:id="rId5"/>
              </a:rPr>
              <a:t>Theoharides</a:t>
            </a:r>
            <a:r>
              <a:rPr lang="en-US" sz="1000" dirty="0" smtClean="0">
                <a:latin typeface="Constantia" pitchFamily="18" charset="0"/>
                <a:hlinkClick r:id="rId5"/>
              </a:rPr>
              <a:t> TC, </a:t>
            </a:r>
            <a:r>
              <a:rPr lang="en-US" sz="1000" i="1" dirty="0" smtClean="0">
                <a:latin typeface="Constantia" pitchFamily="18" charset="0"/>
                <a:hlinkClick r:id="rId5"/>
              </a:rPr>
              <a:t>et al. New </a:t>
            </a:r>
            <a:r>
              <a:rPr lang="en-US" sz="1000" i="1" dirty="0" err="1" smtClean="0">
                <a:latin typeface="Constantia" pitchFamily="18" charset="0"/>
                <a:hlinkClick r:id="rId5"/>
              </a:rPr>
              <a:t>Engl</a:t>
            </a:r>
            <a:r>
              <a:rPr lang="en-US" sz="1000" i="1" dirty="0" smtClean="0">
                <a:latin typeface="Constantia" pitchFamily="18" charset="0"/>
                <a:hlinkClick r:id="rId5"/>
              </a:rPr>
              <a:t> J Med</a:t>
            </a:r>
            <a:r>
              <a:rPr lang="en-US" sz="1000" dirty="0" smtClean="0">
                <a:latin typeface="Constantia" pitchFamily="18" charset="0"/>
                <a:hlinkClick r:id="rId5"/>
              </a:rPr>
              <a:t> 2015;373:163-72.</a:t>
            </a:r>
            <a:endParaRPr lang="en-US" sz="1000" dirty="0">
              <a:latin typeface="Constantia" pitchFamily="18" charset="0"/>
            </a:endParaRPr>
          </a:p>
          <a:p>
            <a:endParaRPr lang="en-US" sz="1000" dirty="0">
              <a:latin typeface="Constantia" pitchFamily="18" charset="0"/>
            </a:endParaRPr>
          </a:p>
        </p:txBody>
      </p:sp>
      <p:pic>
        <p:nvPicPr>
          <p:cNvPr id="6" name="MastCellDegranulation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038" y="99395"/>
            <a:ext cx="8765387" cy="6574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40788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Normal mast cell biology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38193"/>
            <a:ext cx="86868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Capable of synthesizing and releasing </a:t>
            </a:r>
            <a:r>
              <a:rPr lang="en-US" u="sng" dirty="0" smtClean="0"/>
              <a:t>many</a:t>
            </a:r>
            <a:r>
              <a:rPr lang="en-US" dirty="0" smtClean="0"/>
              <a:t> mediators</a:t>
            </a:r>
          </a:p>
          <a:p>
            <a:pPr lvl="1" eaLnBrk="1" hangingPunct="1"/>
            <a:r>
              <a:rPr lang="en-US" dirty="0" smtClean="0"/>
              <a:t>Many expressible at very high levels</a:t>
            </a:r>
          </a:p>
          <a:p>
            <a:pPr lvl="1" eaLnBrk="1" hangingPunct="1"/>
            <a:r>
              <a:rPr lang="en-US" dirty="0" smtClean="0"/>
              <a:t>Some stored in fully active form in electron-dense secretory granules, tightly packaged with </a:t>
            </a:r>
            <a:r>
              <a:rPr lang="en-US" dirty="0" err="1" smtClean="0"/>
              <a:t>serglycin</a:t>
            </a:r>
            <a:r>
              <a:rPr lang="en-US" dirty="0" smtClean="0"/>
              <a:t> proteoglycans</a:t>
            </a:r>
          </a:p>
          <a:p>
            <a:pPr lvl="1" eaLnBrk="1" hangingPunct="1"/>
            <a:r>
              <a:rPr lang="en-US" dirty="0" smtClean="0"/>
              <a:t>A small sample: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3795" name="Content Placeholder 3"/>
          <p:cNvSpPr txBox="1">
            <a:spLocks/>
          </p:cNvSpPr>
          <p:nvPr/>
        </p:nvSpPr>
        <p:spPr bwMode="auto">
          <a:xfrm>
            <a:off x="4648199" y="3880105"/>
            <a:ext cx="4234543" cy="290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Heparin proteoglycan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Chondroitin sulfate proteoglycan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Superoxide dismutase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Acid hydrolases</a:t>
            </a:r>
          </a:p>
          <a:p>
            <a:pPr lvl="2" indent="-2460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</a:pPr>
            <a:r>
              <a:rPr lang="en-US" sz="1000" dirty="0" err="1">
                <a:latin typeface="Constantia" pitchFamily="18" charset="0"/>
              </a:rPr>
              <a:t>Glucuronidase</a:t>
            </a:r>
            <a:r>
              <a:rPr lang="en-US" sz="1000" dirty="0">
                <a:latin typeface="Constantia" pitchFamily="18" charset="0"/>
              </a:rPr>
              <a:t>, </a:t>
            </a:r>
            <a:r>
              <a:rPr lang="en-US" sz="1000" dirty="0" err="1">
                <a:latin typeface="Constantia" pitchFamily="18" charset="0"/>
              </a:rPr>
              <a:t>galactosidase</a:t>
            </a:r>
            <a:r>
              <a:rPr lang="en-US" sz="1000" dirty="0">
                <a:latin typeface="Constantia" pitchFamily="18" charset="0"/>
              </a:rPr>
              <a:t>, </a:t>
            </a:r>
            <a:r>
              <a:rPr lang="en-US" sz="1000" dirty="0" err="1">
                <a:latin typeface="Constantia" pitchFamily="18" charset="0"/>
              </a:rPr>
              <a:t>hexosaminidase</a:t>
            </a:r>
            <a:r>
              <a:rPr lang="en-US" sz="1000" dirty="0">
                <a:latin typeface="Constantia" pitchFamily="18" charset="0"/>
              </a:rPr>
              <a:t>, peroxidase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 err="1">
                <a:latin typeface="Constantia" pitchFamily="18" charset="0"/>
              </a:rPr>
              <a:t>Arylsulphatase</a:t>
            </a:r>
            <a:r>
              <a:rPr lang="en-US" sz="1200" dirty="0">
                <a:latin typeface="Constantia" pitchFamily="18" charset="0"/>
              </a:rPr>
              <a:t> A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Prostaglandin D</a:t>
            </a:r>
            <a:r>
              <a:rPr lang="en-US" sz="1200" baseline="-25000" dirty="0">
                <a:latin typeface="Constantia" pitchFamily="18" charset="0"/>
              </a:rPr>
              <a:t>2</a:t>
            </a:r>
            <a:r>
              <a:rPr lang="en-US" sz="1200" dirty="0">
                <a:latin typeface="Constantia" pitchFamily="18" charset="0"/>
              </a:rPr>
              <a:t>, </a:t>
            </a:r>
            <a:r>
              <a:rPr lang="en-US" sz="1200" dirty="0" smtClean="0">
                <a:latin typeface="Constantia" pitchFamily="18" charset="0"/>
              </a:rPr>
              <a:t>thromboxane</a:t>
            </a:r>
            <a:endParaRPr lang="en-US" sz="1200" dirty="0">
              <a:latin typeface="Constantia" pitchFamily="18" charset="0"/>
            </a:endParaRP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Serotonin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Antimicrobial agents</a:t>
            </a:r>
          </a:p>
          <a:p>
            <a:pPr lvl="2" indent="-2460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</a:pPr>
            <a:r>
              <a:rPr lang="en-US" sz="1000" dirty="0">
                <a:latin typeface="Constantia" pitchFamily="18" charset="0"/>
              </a:rPr>
              <a:t>IFN-</a:t>
            </a:r>
            <a:r>
              <a:rPr lang="el-GR" sz="1000" dirty="0">
                <a:latin typeface="Constantia" pitchFamily="18" charset="0"/>
              </a:rPr>
              <a:t>α</a:t>
            </a:r>
            <a:r>
              <a:rPr lang="en-US" sz="1000" dirty="0">
                <a:latin typeface="Constantia" pitchFamily="18" charset="0"/>
              </a:rPr>
              <a:t>, IFN-</a:t>
            </a:r>
            <a:r>
              <a:rPr lang="el-GR" sz="1000" dirty="0">
                <a:latin typeface="Constantia" pitchFamily="18" charset="0"/>
              </a:rPr>
              <a:t>β</a:t>
            </a:r>
            <a:r>
              <a:rPr lang="en-US" sz="1000" dirty="0">
                <a:latin typeface="Constantia" pitchFamily="18" charset="0"/>
              </a:rPr>
              <a:t>, IFN-</a:t>
            </a:r>
            <a:r>
              <a:rPr lang="el-GR" sz="1000" dirty="0">
                <a:latin typeface="Constantia" pitchFamily="18" charset="0"/>
              </a:rPr>
              <a:t>γ</a:t>
            </a:r>
            <a:r>
              <a:rPr lang="en-US" sz="1000" dirty="0">
                <a:latin typeface="Constantia" pitchFamily="18" charset="0"/>
              </a:rPr>
              <a:t>, </a:t>
            </a:r>
            <a:r>
              <a:rPr lang="en-US" sz="1000" dirty="0" err="1">
                <a:latin typeface="Constantia" pitchFamily="18" charset="0"/>
              </a:rPr>
              <a:t>cathelicidin</a:t>
            </a:r>
            <a:r>
              <a:rPr lang="en-US" sz="1000" dirty="0">
                <a:latin typeface="Constantia" pitchFamily="18" charset="0"/>
              </a:rPr>
              <a:t>, LL-37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CRH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200" dirty="0">
                <a:latin typeface="Constantia" pitchFamily="18" charset="0"/>
              </a:rPr>
              <a:t>TSLP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400" dirty="0">
                <a:latin typeface="Constantia" pitchFamily="18" charset="0"/>
              </a:rPr>
              <a:t>Want more?  See </a:t>
            </a:r>
            <a:r>
              <a:rPr lang="en-US" sz="1400" dirty="0" smtClean="0">
                <a:latin typeface="Constantia" pitchFamily="18" charset="0"/>
                <a:hlinkClick r:id="rId3"/>
              </a:rPr>
              <a:t>http</a:t>
            </a:r>
            <a:r>
              <a:rPr lang="en-US" sz="1400" dirty="0">
                <a:latin typeface="Constantia" pitchFamily="18" charset="0"/>
                <a:hlinkClick r:id="rId3"/>
              </a:rPr>
              <a:t>://</a:t>
            </a:r>
            <a:r>
              <a:rPr lang="en-US" sz="1400" dirty="0" smtClean="0">
                <a:latin typeface="Constantia" pitchFamily="18" charset="0"/>
                <a:hlinkClick r:id="rId3"/>
              </a:rPr>
              <a:t>www.cells-talk.com/index.php/page/copelibrary?key=mast%20cells</a:t>
            </a:r>
            <a:endParaRPr lang="el-GR" sz="1400" dirty="0">
              <a:latin typeface="Constantia" pitchFamily="18" charset="0"/>
            </a:endParaRP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200" dirty="0">
              <a:latin typeface="Constant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80105"/>
            <a:ext cx="4038600" cy="2667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200" dirty="0"/>
              <a:t>Pro-inflammatory cytokines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dirty="0"/>
              <a:t>IL-1</a:t>
            </a:r>
            <a:r>
              <a:rPr lang="el-GR" sz="1000" dirty="0"/>
              <a:t>α</a:t>
            </a:r>
            <a:r>
              <a:rPr lang="en-US" sz="1000" dirty="0"/>
              <a:t>, IL-1</a:t>
            </a:r>
            <a:r>
              <a:rPr lang="el-GR" sz="1000" dirty="0"/>
              <a:t>β</a:t>
            </a:r>
            <a:r>
              <a:rPr lang="en-US" sz="1000" dirty="0"/>
              <a:t>, IL-2, IL-4, IL-5, IL-6, IL-7, IL-9, IL-10, IL-12, IL-13, IL-15, IL-16, IL-18, IL-21, IL-23, IL-25, IFN-</a:t>
            </a:r>
            <a:r>
              <a:rPr lang="el-GR" sz="1000" dirty="0"/>
              <a:t>γ</a:t>
            </a:r>
            <a:r>
              <a:rPr lang="en-US" sz="1000" dirty="0"/>
              <a:t>, TNF-</a:t>
            </a:r>
            <a:r>
              <a:rPr lang="el-GR" sz="1000" dirty="0"/>
              <a:t>α</a:t>
            </a:r>
            <a:endParaRPr lang="en-US" sz="1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200" dirty="0" err="1"/>
              <a:t>Chemokines</a:t>
            </a:r>
            <a:endParaRPr lang="en-US" sz="1200" dirty="0"/>
          </a:p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dirty="0"/>
              <a:t>MCP-1, IL-8, RANTES, </a:t>
            </a:r>
            <a:r>
              <a:rPr lang="en-US" sz="1000" dirty="0" err="1"/>
              <a:t>eotaxin</a:t>
            </a:r>
            <a:r>
              <a:rPr lang="en-US" sz="1000" dirty="0"/>
              <a:t>, </a:t>
            </a:r>
            <a:r>
              <a:rPr lang="en-US" sz="1000" dirty="0" err="1"/>
              <a:t>leukotrienes</a:t>
            </a:r>
            <a:r>
              <a:rPr lang="en-US" sz="1000" dirty="0"/>
              <a:t> B</a:t>
            </a:r>
            <a:r>
              <a:rPr lang="en-US" sz="1000" baseline="-25000" dirty="0"/>
              <a:t>4</a:t>
            </a:r>
            <a:r>
              <a:rPr lang="en-US" sz="1000" dirty="0"/>
              <a:t>, C</a:t>
            </a:r>
            <a:r>
              <a:rPr lang="en-US" sz="1000" baseline="-25000" dirty="0"/>
              <a:t>4</a:t>
            </a:r>
            <a:r>
              <a:rPr lang="en-US" sz="1000" dirty="0"/>
              <a:t>, D</a:t>
            </a:r>
            <a:r>
              <a:rPr lang="en-US" sz="1000" baseline="-25000" dirty="0"/>
              <a:t>4</a:t>
            </a:r>
            <a:r>
              <a:rPr lang="en-US" sz="1000" dirty="0"/>
              <a:t>, E</a:t>
            </a:r>
            <a:r>
              <a:rPr lang="en-US" sz="1000" baseline="-25000" dirty="0"/>
              <a:t>4</a:t>
            </a:r>
            <a:r>
              <a:rPr lang="en-US" sz="1000" dirty="0"/>
              <a:t> (SRS-A), CCL2, CCL3, CCL4, CCL5, CCL11, CCL19, CCL20, CCL21, CXCL8, CXCL10, XCL-1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200" dirty="0"/>
              <a:t>Proteases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dirty="0" err="1"/>
              <a:t>Tryptase</a:t>
            </a:r>
            <a:r>
              <a:rPr lang="en-US" sz="1000" dirty="0"/>
              <a:t>, </a:t>
            </a:r>
            <a:r>
              <a:rPr lang="en-US" sz="1000" dirty="0" err="1"/>
              <a:t>chymase</a:t>
            </a:r>
            <a:r>
              <a:rPr lang="en-US" sz="1000" dirty="0"/>
              <a:t>, ACE, </a:t>
            </a:r>
            <a:r>
              <a:rPr lang="en-US" sz="1000" dirty="0" err="1"/>
              <a:t>carboxypeptidase</a:t>
            </a:r>
            <a:r>
              <a:rPr lang="en-US" sz="1000" dirty="0"/>
              <a:t>, </a:t>
            </a:r>
            <a:r>
              <a:rPr lang="en-US" sz="1000" dirty="0" err="1"/>
              <a:t>cathepsin</a:t>
            </a:r>
            <a:r>
              <a:rPr lang="en-US" sz="1000" dirty="0"/>
              <a:t> G, </a:t>
            </a:r>
            <a:r>
              <a:rPr lang="en-US" sz="1000" dirty="0" err="1"/>
              <a:t>cysteinyl</a:t>
            </a:r>
            <a:r>
              <a:rPr lang="en-US" sz="1000" dirty="0"/>
              <a:t> </a:t>
            </a:r>
            <a:r>
              <a:rPr lang="en-US" sz="1000" dirty="0" err="1"/>
              <a:t>cathepsins</a:t>
            </a:r>
            <a:r>
              <a:rPr lang="en-US" sz="1000" dirty="0"/>
              <a:t>, </a:t>
            </a:r>
            <a:r>
              <a:rPr lang="en-US" sz="1000" dirty="0" err="1"/>
              <a:t>metalloproteinases</a:t>
            </a:r>
            <a:endParaRPr lang="en-US" sz="1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200" dirty="0"/>
              <a:t>Growth factors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dirty="0"/>
              <a:t>IL-3, GM-CSF, </a:t>
            </a:r>
            <a:r>
              <a:rPr lang="en-US" sz="1000" dirty="0" err="1"/>
              <a:t>bFGF</a:t>
            </a:r>
            <a:r>
              <a:rPr lang="en-US" sz="1000" dirty="0"/>
              <a:t>, VEGF, TGF-</a:t>
            </a:r>
            <a:r>
              <a:rPr lang="el-GR" sz="1000" dirty="0"/>
              <a:t>β</a:t>
            </a:r>
            <a:r>
              <a:rPr lang="en-US" sz="1000" dirty="0"/>
              <a:t>, PDGF, EGF, NGF, SCF, </a:t>
            </a:r>
            <a:r>
              <a:rPr lang="en-US" sz="1000" dirty="0" err="1"/>
              <a:t>angiopoietin</a:t>
            </a:r>
            <a:endParaRPr lang="el-GR" sz="1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200" dirty="0"/>
              <a:t>Vascular permeability, vasodilatation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dirty="0"/>
              <a:t>Histamine, 5-hydroxytryptamine, </a:t>
            </a:r>
            <a:r>
              <a:rPr lang="en-US" sz="1000" dirty="0" err="1"/>
              <a:t>tryptase</a:t>
            </a:r>
            <a:r>
              <a:rPr lang="en-US" sz="1000" dirty="0"/>
              <a:t>, NO, VLA4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200" dirty="0"/>
              <a:t>Platelet aggregation and thrombosis: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dirty="0"/>
              <a:t>PAF, </a:t>
            </a:r>
            <a:r>
              <a:rPr lang="en-US" sz="1000" dirty="0" smtClean="0"/>
              <a:t>thromboxane</a:t>
            </a:r>
            <a:endParaRPr lang="en-US" sz="1000" dirty="0"/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15925" y="6519863"/>
            <a:ext cx="373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 err="1">
                <a:latin typeface="Constantia" pitchFamily="18" charset="0"/>
              </a:rPr>
              <a:t>Theoharides</a:t>
            </a:r>
            <a:r>
              <a:rPr lang="en-US" sz="800" dirty="0">
                <a:latin typeface="Constantia" pitchFamily="18" charset="0"/>
              </a:rPr>
              <a:t> TC </a:t>
            </a:r>
            <a:r>
              <a:rPr lang="en-US" sz="800" i="1" dirty="0">
                <a:latin typeface="Constantia" pitchFamily="18" charset="0"/>
              </a:rPr>
              <a:t>et al.</a:t>
            </a:r>
            <a:r>
              <a:rPr lang="en-US" sz="800" dirty="0">
                <a:latin typeface="Constantia" pitchFamily="18" charset="0"/>
              </a:rPr>
              <a:t> Differential release of mast cell mediators and the pathogenesis of inflammation. </a:t>
            </a:r>
            <a:r>
              <a:rPr lang="en-US" sz="800" i="1" dirty="0">
                <a:latin typeface="Constantia" pitchFamily="18" charset="0"/>
              </a:rPr>
              <a:t>Immunological Reviews</a:t>
            </a:r>
            <a:r>
              <a:rPr lang="en-US" sz="800" dirty="0">
                <a:latin typeface="Constantia" pitchFamily="18" charset="0"/>
              </a:rPr>
              <a:t> 2007;217(1):65-78.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007"/>
            <a:ext cx="8229600" cy="770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Criteria for Systemic </a:t>
            </a:r>
            <a:r>
              <a:rPr lang="en-US" dirty="0" err="1" smtClean="0"/>
              <a:t>Mastocytosis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55928"/>
            <a:ext cx="8851900" cy="4844060"/>
          </a:xfrm>
        </p:spPr>
        <p:txBody>
          <a:bodyPr>
            <a:normAutofit fontScale="85000" lnSpcReduction="10000"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/>
              <a:t>WHO </a:t>
            </a:r>
            <a:r>
              <a:rPr lang="en-US" sz="2800" dirty="0" smtClean="0"/>
              <a:t>’16: </a:t>
            </a:r>
            <a:r>
              <a:rPr lang="en-US" dirty="0" err="1" smtClean="0"/>
              <a:t>Indol</a:t>
            </a:r>
            <a:r>
              <a:rPr lang="en-US" dirty="0" smtClean="0"/>
              <a:t>. SM, </a:t>
            </a:r>
            <a:r>
              <a:rPr lang="en-US" dirty="0" err="1" smtClean="0"/>
              <a:t>smold</a:t>
            </a:r>
            <a:r>
              <a:rPr lang="en-US" dirty="0" smtClean="0"/>
              <a:t>. SM, SM-AHN, aggressive SM, MC leukemia</a:t>
            </a:r>
            <a:endParaRPr lang="en-US" sz="28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 </a:t>
            </a:r>
            <a:r>
              <a:rPr lang="en-US" dirty="0"/>
              <a:t>major + 1 minor, or </a:t>
            </a:r>
            <a:r>
              <a:rPr lang="en-US" dirty="0" smtClean="0"/>
              <a:t>3+ </a:t>
            </a:r>
            <a:r>
              <a:rPr lang="en-US" dirty="0"/>
              <a:t>minor criteria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Only major </a:t>
            </a:r>
            <a:r>
              <a:rPr lang="en-US" dirty="0" smtClean="0"/>
              <a:t>criterion: “</a:t>
            </a:r>
            <a:r>
              <a:rPr lang="en-US" dirty="0"/>
              <a:t>Multifocal, dense infiltrates of mast cells consisting of 15 or more mast cells in aggregates detected in sections of bone marrow and/or other </a:t>
            </a:r>
            <a:r>
              <a:rPr lang="en-US" dirty="0" err="1"/>
              <a:t>extracutaneous</a:t>
            </a:r>
            <a:r>
              <a:rPr lang="en-US" dirty="0"/>
              <a:t> organs, confirmed by </a:t>
            </a:r>
            <a:r>
              <a:rPr lang="en-US" dirty="0" err="1"/>
              <a:t>tryptase</a:t>
            </a:r>
            <a:r>
              <a:rPr lang="en-US" dirty="0"/>
              <a:t> immunohistochemistry or other special stains”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4 minor criteria: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More than 25% of </a:t>
            </a:r>
            <a:r>
              <a:rPr lang="en-US" sz="2000" dirty="0" smtClean="0"/>
              <a:t>MCs in </a:t>
            </a:r>
            <a:r>
              <a:rPr lang="en-US" sz="2000" dirty="0"/>
              <a:t>biopsy sections or bone marrow aspirate smears showing spindle shape or atypical morphology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Expression of CD2 and/or CD25 by </a:t>
            </a:r>
            <a:r>
              <a:rPr lang="en-US" sz="2000" dirty="0" smtClean="0"/>
              <a:t>marrow</a:t>
            </a:r>
            <a:r>
              <a:rPr lang="en-US" sz="2000" dirty="0"/>
              <a:t>, blood, or </a:t>
            </a:r>
            <a:r>
              <a:rPr lang="en-US" sz="2000" dirty="0" err="1"/>
              <a:t>extracutaneous</a:t>
            </a:r>
            <a:r>
              <a:rPr lang="en-US" sz="2000" dirty="0"/>
              <a:t> </a:t>
            </a:r>
            <a:r>
              <a:rPr lang="en-US" sz="2000" dirty="0" smtClean="0"/>
              <a:t>organs MCs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KIT codon 816 mutation </a:t>
            </a:r>
            <a:r>
              <a:rPr lang="en-US" sz="2000" dirty="0"/>
              <a:t>in bone marrow, blood, or other </a:t>
            </a:r>
            <a:r>
              <a:rPr lang="en-US" sz="2000" dirty="0" err="1"/>
              <a:t>extracutaneous</a:t>
            </a:r>
            <a:r>
              <a:rPr lang="en-US" sz="2000" dirty="0"/>
              <a:t> organs</a:t>
            </a:r>
            <a:endParaRPr lang="en-US" sz="2000" dirty="0" smtClean="0"/>
          </a:p>
          <a:p>
            <a:pPr lvl="3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Different KIT mutations </a:t>
            </a:r>
            <a:r>
              <a:rPr lang="en-US" sz="1900" dirty="0" smtClean="0">
                <a:sym typeface="Symbol"/>
              </a:rPr>
              <a:t> different phenotypes</a:t>
            </a:r>
            <a:endParaRPr lang="en-US" sz="1900" dirty="0" smtClean="0"/>
          </a:p>
          <a:p>
            <a:pPr marL="1463358" lvl="4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D816V: MC clusters, spindle forms, expression of CD25, histamine, CPA, etc.</a:t>
            </a:r>
          </a:p>
          <a:p>
            <a:pPr marL="1463358" lvl="4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Extracellular domain: AKT activation</a:t>
            </a:r>
            <a:endParaRPr lang="en-US" sz="1900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Serum total </a:t>
            </a:r>
            <a:r>
              <a:rPr lang="en-US" sz="2000" dirty="0" err="1" smtClean="0"/>
              <a:t>tryptase</a:t>
            </a:r>
            <a:r>
              <a:rPr lang="en-US" sz="2000" dirty="0" smtClean="0"/>
              <a:t> (25% of MC protein!) persistently </a:t>
            </a:r>
            <a:r>
              <a:rPr lang="en-US" sz="2000" dirty="0"/>
              <a:t>&gt; 20 </a:t>
            </a:r>
            <a:r>
              <a:rPr lang="en-US" sz="2000" dirty="0" err="1" smtClean="0"/>
              <a:t>ng</a:t>
            </a:r>
            <a:r>
              <a:rPr lang="en-US" sz="2000" dirty="0" smtClean="0"/>
              <a:t>/ml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595501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Constantia" pitchFamily="18" charset="0"/>
              </a:rPr>
              <a:t>Arber DA et al.  The 2016 revision to the World Health Organization classification of myeloid neoplasms and acute leukemia.  </a:t>
            </a:r>
            <a:r>
              <a:rPr lang="en-US" sz="800" i="1" dirty="0">
                <a:latin typeface="Constantia" pitchFamily="18" charset="0"/>
              </a:rPr>
              <a:t>Blood</a:t>
            </a:r>
            <a:r>
              <a:rPr lang="en-US" sz="800" dirty="0">
                <a:latin typeface="Constantia" pitchFamily="18" charset="0"/>
              </a:rPr>
              <a:t> </a:t>
            </a:r>
            <a:r>
              <a:rPr lang="en-US" sz="800" dirty="0" smtClean="0">
                <a:latin typeface="Constantia" pitchFamily="18" charset="0"/>
              </a:rPr>
              <a:t>2016;127:2391-2405.</a:t>
            </a:r>
            <a:endParaRPr lang="en-US" sz="800" dirty="0">
              <a:latin typeface="Constantia" pitchFamily="18" charset="0"/>
            </a:endParaRPr>
          </a:p>
          <a:p>
            <a:r>
              <a:rPr lang="en-US" sz="800" dirty="0" err="1">
                <a:latin typeface="Constantia" pitchFamily="18" charset="0"/>
              </a:rPr>
              <a:t>Mayerhofer</a:t>
            </a:r>
            <a:r>
              <a:rPr lang="en-US" sz="800" dirty="0">
                <a:latin typeface="Constantia" pitchFamily="18" charset="0"/>
              </a:rPr>
              <a:t> M </a:t>
            </a:r>
            <a:r>
              <a:rPr lang="en-US" sz="800" i="1" dirty="0">
                <a:latin typeface="Constantia" pitchFamily="18" charset="0"/>
              </a:rPr>
              <a:t>et al.</a:t>
            </a:r>
            <a:r>
              <a:rPr lang="en-US" sz="800" dirty="0">
                <a:latin typeface="Constantia" pitchFamily="18" charset="0"/>
              </a:rPr>
              <a:t>  Unique effects of KIT D816V in BaF3 cells: induction of cluster formation, histamine synthesis, and early mast cell differentiation antigens.  </a:t>
            </a:r>
            <a:r>
              <a:rPr lang="en-US" sz="800" i="1" dirty="0">
                <a:latin typeface="Constantia" pitchFamily="18" charset="0"/>
              </a:rPr>
              <a:t>J </a:t>
            </a:r>
            <a:r>
              <a:rPr lang="en-US" sz="800" i="1" dirty="0" err="1">
                <a:latin typeface="Constantia" pitchFamily="18" charset="0"/>
              </a:rPr>
              <a:t>Immunol</a:t>
            </a:r>
            <a:r>
              <a:rPr lang="en-US" sz="800" dirty="0">
                <a:latin typeface="Constantia" pitchFamily="18" charset="0"/>
              </a:rPr>
              <a:t> 2008;180:5466-5476.</a:t>
            </a:r>
          </a:p>
          <a:p>
            <a:r>
              <a:rPr lang="en-US" sz="800" dirty="0" err="1">
                <a:latin typeface="Constantia" pitchFamily="18" charset="0"/>
              </a:rPr>
              <a:t>Teodosio</a:t>
            </a:r>
            <a:r>
              <a:rPr lang="en-US" sz="800" dirty="0">
                <a:latin typeface="Constantia" pitchFamily="18" charset="0"/>
              </a:rPr>
              <a:t> C </a:t>
            </a:r>
            <a:r>
              <a:rPr lang="en-US" sz="800" i="1" dirty="0">
                <a:latin typeface="Constantia" pitchFamily="18" charset="0"/>
              </a:rPr>
              <a:t>et al. </a:t>
            </a:r>
            <a:r>
              <a:rPr lang="en-US" sz="800" dirty="0">
                <a:latin typeface="Constantia" pitchFamily="18" charset="0"/>
              </a:rPr>
              <a:t> Mast cells from different molecular and prognostic subtypes of systemic </a:t>
            </a:r>
            <a:r>
              <a:rPr lang="en-US" sz="800" dirty="0" err="1">
                <a:latin typeface="Constantia" pitchFamily="18" charset="0"/>
              </a:rPr>
              <a:t>mastocytosis</a:t>
            </a:r>
            <a:r>
              <a:rPr lang="en-US" sz="800" dirty="0">
                <a:latin typeface="Constantia" pitchFamily="18" charset="0"/>
              </a:rPr>
              <a:t> display distinct </a:t>
            </a:r>
            <a:r>
              <a:rPr lang="en-US" sz="800" dirty="0" err="1">
                <a:latin typeface="Constantia" pitchFamily="18" charset="0"/>
              </a:rPr>
              <a:t>immunophenotypes</a:t>
            </a:r>
            <a:r>
              <a:rPr lang="en-US" sz="800" dirty="0">
                <a:latin typeface="Constantia" pitchFamily="18" charset="0"/>
              </a:rPr>
              <a:t>.  </a:t>
            </a:r>
            <a:r>
              <a:rPr lang="en-US" sz="800" i="1" dirty="0">
                <a:latin typeface="Constantia" pitchFamily="18" charset="0"/>
              </a:rPr>
              <a:t>J Allergy </a:t>
            </a:r>
            <a:r>
              <a:rPr lang="en-US" sz="800" i="1" dirty="0" err="1">
                <a:latin typeface="Constantia" pitchFamily="18" charset="0"/>
              </a:rPr>
              <a:t>Clin</a:t>
            </a:r>
            <a:r>
              <a:rPr lang="en-US" sz="800" i="1" dirty="0">
                <a:latin typeface="Constantia" pitchFamily="18" charset="0"/>
              </a:rPr>
              <a:t> </a:t>
            </a:r>
            <a:r>
              <a:rPr lang="en-US" sz="800" i="1" dirty="0" err="1">
                <a:latin typeface="Constantia" pitchFamily="18" charset="0"/>
              </a:rPr>
              <a:t>Immunol</a:t>
            </a:r>
            <a:r>
              <a:rPr lang="en-US" sz="800" dirty="0">
                <a:latin typeface="Constantia" pitchFamily="18" charset="0"/>
              </a:rPr>
              <a:t> </a:t>
            </a:r>
            <a:r>
              <a:rPr lang="en-US" sz="800" dirty="0" smtClean="0">
                <a:latin typeface="Constantia" pitchFamily="18" charset="0"/>
              </a:rPr>
              <a:t>2010;125:719-726.e4.</a:t>
            </a:r>
            <a:endParaRPr lang="en-US" sz="800" dirty="0">
              <a:latin typeface="Constantia" pitchFamily="18" charset="0"/>
            </a:endParaRPr>
          </a:p>
          <a:p>
            <a:r>
              <a:rPr lang="en-US" sz="800" dirty="0">
                <a:latin typeface="Constantia" pitchFamily="18" charset="0"/>
              </a:rPr>
              <a:t>Yang Y </a:t>
            </a:r>
            <a:r>
              <a:rPr lang="en-US" sz="800" i="1" dirty="0">
                <a:latin typeface="Constantia" pitchFamily="18" charset="0"/>
              </a:rPr>
              <a:t>et al.</a:t>
            </a:r>
            <a:r>
              <a:rPr lang="en-US" sz="800" dirty="0">
                <a:latin typeface="Constantia" pitchFamily="18" charset="0"/>
              </a:rPr>
              <a:t>  Pediatric </a:t>
            </a:r>
            <a:r>
              <a:rPr lang="en-US" sz="800" dirty="0" err="1">
                <a:latin typeface="Constantia" pitchFamily="18" charset="0"/>
              </a:rPr>
              <a:t>mastocytosis</a:t>
            </a:r>
            <a:r>
              <a:rPr lang="en-US" sz="800" dirty="0">
                <a:latin typeface="Constantia" pitchFamily="18" charset="0"/>
              </a:rPr>
              <a:t>-associated KIT extracellular domain mutations exhibit different functional and signaling </a:t>
            </a:r>
            <a:r>
              <a:rPr lang="en-US" sz="800" dirty="0" smtClean="0">
                <a:latin typeface="Constantia" pitchFamily="18" charset="0"/>
              </a:rPr>
              <a:t>properties…  </a:t>
            </a:r>
            <a:r>
              <a:rPr lang="en-US" sz="800" i="1" dirty="0" smtClean="0">
                <a:latin typeface="Constantia" pitchFamily="18" charset="0"/>
              </a:rPr>
              <a:t>Blood</a:t>
            </a:r>
            <a:r>
              <a:rPr lang="en-US" sz="800" dirty="0" smtClean="0">
                <a:latin typeface="Constantia" pitchFamily="18" charset="0"/>
              </a:rPr>
              <a:t> </a:t>
            </a:r>
            <a:r>
              <a:rPr lang="en-US" sz="800" dirty="0">
                <a:latin typeface="Constantia" pitchFamily="18" charset="0"/>
              </a:rPr>
              <a:t>2010 Aug 19, 116(7):1114-1123.</a:t>
            </a:r>
          </a:p>
          <a:p>
            <a:r>
              <a:rPr lang="en-US" sz="800" dirty="0">
                <a:latin typeface="Constantia" pitchFamily="18" charset="0"/>
              </a:rPr>
              <a:t>Alvarez-</a:t>
            </a:r>
            <a:r>
              <a:rPr lang="en-US" sz="800" dirty="0" err="1">
                <a:latin typeface="Constantia" pitchFamily="18" charset="0"/>
              </a:rPr>
              <a:t>Twose</a:t>
            </a:r>
            <a:r>
              <a:rPr lang="en-US" sz="800" dirty="0">
                <a:latin typeface="Constantia" pitchFamily="18" charset="0"/>
              </a:rPr>
              <a:t> I </a:t>
            </a:r>
            <a:r>
              <a:rPr lang="en-US" sz="800" i="1" dirty="0">
                <a:latin typeface="Constantia" pitchFamily="18" charset="0"/>
              </a:rPr>
              <a:t>et al.</a:t>
            </a:r>
            <a:r>
              <a:rPr lang="en-US" sz="800" dirty="0">
                <a:latin typeface="Constantia" pitchFamily="18" charset="0"/>
              </a:rPr>
              <a:t>  Clinical, biological, and molecular characteristics of clonal mast cell disorders presenting with systemic mast cell activation symptoms.  </a:t>
            </a:r>
            <a:r>
              <a:rPr lang="en-US" sz="800" i="1" dirty="0">
                <a:latin typeface="Constantia" pitchFamily="18" charset="0"/>
              </a:rPr>
              <a:t>J Allergy </a:t>
            </a:r>
            <a:r>
              <a:rPr lang="en-US" sz="800" i="1" dirty="0" err="1">
                <a:latin typeface="Constantia" pitchFamily="18" charset="0"/>
              </a:rPr>
              <a:t>Clin</a:t>
            </a:r>
            <a:r>
              <a:rPr lang="en-US" sz="800" i="1" dirty="0">
                <a:latin typeface="Constantia" pitchFamily="18" charset="0"/>
              </a:rPr>
              <a:t> </a:t>
            </a:r>
            <a:r>
              <a:rPr lang="en-US" sz="800" i="1" dirty="0" err="1">
                <a:latin typeface="Constantia" pitchFamily="18" charset="0"/>
              </a:rPr>
              <a:t>Immunol</a:t>
            </a:r>
            <a:r>
              <a:rPr lang="en-US" sz="800" dirty="0">
                <a:latin typeface="Constantia" pitchFamily="18" charset="0"/>
              </a:rPr>
              <a:t> </a:t>
            </a:r>
            <a:r>
              <a:rPr lang="en-US" sz="800" dirty="0" smtClean="0">
                <a:latin typeface="Constantia" pitchFamily="18" charset="0"/>
              </a:rPr>
              <a:t>2010;125:1269-1278.e2.</a:t>
            </a:r>
            <a:endParaRPr lang="en-US" sz="800" dirty="0">
              <a:latin typeface="Constantia" pitchFamily="18" charset="0"/>
            </a:endParaRPr>
          </a:p>
          <a:p>
            <a:r>
              <a:rPr lang="en-US" sz="800" dirty="0">
                <a:latin typeface="Constantia" pitchFamily="18" charset="0"/>
              </a:rPr>
              <a:t>Schwartz LB </a:t>
            </a:r>
            <a:r>
              <a:rPr lang="en-US" sz="800" i="1" dirty="0">
                <a:latin typeface="Constantia" pitchFamily="18" charset="0"/>
              </a:rPr>
              <a:t>et al.</a:t>
            </a:r>
            <a:r>
              <a:rPr lang="en-US" sz="800" dirty="0">
                <a:latin typeface="Constantia" pitchFamily="18" charset="0"/>
              </a:rPr>
              <a:t>  Quantitation of histamine, </a:t>
            </a:r>
            <a:r>
              <a:rPr lang="en-US" sz="800" dirty="0" err="1">
                <a:latin typeface="Constantia" pitchFamily="18" charset="0"/>
              </a:rPr>
              <a:t>tryptase</a:t>
            </a:r>
            <a:r>
              <a:rPr lang="en-US" sz="800" dirty="0">
                <a:latin typeface="Constantia" pitchFamily="18" charset="0"/>
              </a:rPr>
              <a:t>, and </a:t>
            </a:r>
            <a:r>
              <a:rPr lang="en-US" sz="800" dirty="0" err="1">
                <a:latin typeface="Constantia" pitchFamily="18" charset="0"/>
              </a:rPr>
              <a:t>chymase</a:t>
            </a:r>
            <a:r>
              <a:rPr lang="en-US" sz="800" dirty="0">
                <a:latin typeface="Constantia" pitchFamily="18" charset="0"/>
              </a:rPr>
              <a:t> in dispersed human T and TC mast cells.  </a:t>
            </a:r>
            <a:r>
              <a:rPr lang="en-US" sz="800" i="1" dirty="0">
                <a:latin typeface="Constantia" pitchFamily="18" charset="0"/>
              </a:rPr>
              <a:t>J </a:t>
            </a:r>
            <a:r>
              <a:rPr lang="en-US" sz="800" i="1" dirty="0" err="1">
                <a:latin typeface="Constantia" pitchFamily="18" charset="0"/>
              </a:rPr>
              <a:t>Immunol</a:t>
            </a:r>
            <a:r>
              <a:rPr lang="en-US" sz="800" dirty="0">
                <a:latin typeface="Constantia" pitchFamily="18" charset="0"/>
              </a:rPr>
              <a:t> 1987;138(8):2611-2615.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69"/>
            <a:ext cx="8229600" cy="114300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26" name="Picture 2" descr="http://www.whattofix.com/images/BlindMen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70" y="1520325"/>
            <a:ext cx="7362825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56002" y="1930400"/>
            <a:ext cx="1797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9358" y="3669323"/>
            <a:ext cx="1797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98126" y="3505199"/>
            <a:ext cx="1797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69202" y="3864708"/>
            <a:ext cx="1797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4587" y="6271847"/>
            <a:ext cx="1797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87113" y="6099907"/>
            <a:ext cx="1797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45695" y="2223477"/>
            <a:ext cx="5744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74804" y="3978031"/>
            <a:ext cx="7463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64340" y="6271847"/>
            <a:ext cx="7463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77879" y="3505199"/>
            <a:ext cx="6369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95666" y="4177432"/>
            <a:ext cx="7151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49454" y="6408724"/>
            <a:ext cx="7151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96680" y="1721772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Chronic Fatigue Syndrome!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8940" y="2968322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Fibromyalgia!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86333" y="3340589"/>
            <a:ext cx="127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Refractory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GERD!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6129" y="344658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POTS!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5937" y="5871737"/>
            <a:ext cx="3572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Granuloma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Annulare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or Chronic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Inflammatory Demyelinating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Polyneuropathy, or…or…or…!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9186" y="5743871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Just Old</a:t>
            </a:r>
          </a:p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Age!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8280"/>
            <a:ext cx="6296770" cy="60013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What to do when it behaves like mast cell disease but isn’t allergic disease or </a:t>
            </a:r>
            <a:r>
              <a:rPr dirty="0" err="1" smtClean="0"/>
              <a:t>mastocytosis</a:t>
            </a:r>
            <a:r>
              <a:rPr dirty="0" smtClean="0"/>
              <a:t>:</a:t>
            </a:r>
            <a:br>
              <a:rPr dirty="0" smtClean="0"/>
            </a:br>
            <a:r>
              <a:rPr dirty="0" smtClean="0"/>
              <a:t>Consider mast </a:t>
            </a:r>
            <a:r>
              <a:rPr dirty="0"/>
              <a:t>c</a:t>
            </a:r>
            <a:r>
              <a:rPr dirty="0" smtClean="0"/>
              <a:t>ell activation syndrome</a:t>
            </a:r>
            <a:endParaRPr dirty="0"/>
          </a:p>
        </p:txBody>
      </p:sp>
      <p:pic>
        <p:nvPicPr>
          <p:cNvPr id="1028" name="Picture 4" descr="Make way for the duck! (imag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91" y="2142698"/>
            <a:ext cx="2353215" cy="28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50169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Proposed Criteria for MCAS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42" y="1739962"/>
            <a:ext cx="8814020" cy="4754859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Self-described “consensus” proposal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Methods by which “consensus” was obtained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History consistent with chronic and/or recurrent aberrant mast cell mediator release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Few symptoms listed in proposal (e.g., flushing)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Not SM and no better-fitting disease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Rise in </a:t>
            </a:r>
            <a:r>
              <a:rPr lang="en-US" dirty="0" err="1" smtClean="0"/>
              <a:t>tryptase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within </a:t>
            </a:r>
            <a:r>
              <a:rPr lang="en-US" dirty="0"/>
              <a:t>4h of flare) of </a:t>
            </a:r>
            <a:r>
              <a:rPr lang="en-US" dirty="0" smtClean="0"/>
              <a:t>20% + 2 ng/ml over asymptomatic baseline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establishing “asymptomatic” baseline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getting blood for </a:t>
            </a:r>
            <a:r>
              <a:rPr lang="en-US" dirty="0" err="1" smtClean="0"/>
              <a:t>tryptase</a:t>
            </a:r>
            <a:r>
              <a:rPr lang="en-US" dirty="0" smtClean="0"/>
              <a:t> level drawn within 4h of flare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allows levels well within normal range to signify disease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no published data whether this distinguishes </a:t>
            </a:r>
            <a:r>
              <a:rPr lang="en-US" dirty="0" err="1" smtClean="0"/>
              <a:t>nl</a:t>
            </a:r>
            <a:r>
              <a:rPr lang="en-US" dirty="0" smtClean="0"/>
              <a:t>./</a:t>
            </a:r>
            <a:r>
              <a:rPr lang="en-US" dirty="0" err="1" smtClean="0"/>
              <a:t>abnl</a:t>
            </a:r>
            <a:r>
              <a:rPr lang="en-US" dirty="0" smtClean="0"/>
              <a:t>. fluctuation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Response to mast cell-targeted therapy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requires therapy prior to diagnosis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should diagnosis of this very heterogeneous disease be ruled out if 1 or 2 lines of empiric therapy fail?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0" y="629687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 smtClean="0">
                <a:latin typeface="Constantia" pitchFamily="18" charset="0"/>
              </a:rPr>
              <a:t>Valent</a:t>
            </a:r>
            <a:r>
              <a:rPr lang="en-US" sz="1000" dirty="0" smtClean="0">
                <a:latin typeface="Constantia" pitchFamily="18" charset="0"/>
              </a:rPr>
              <a:t> P </a:t>
            </a:r>
            <a:r>
              <a:rPr lang="en-US" sz="1000" i="1" dirty="0" smtClean="0">
                <a:latin typeface="Constantia" pitchFamily="18" charset="0"/>
              </a:rPr>
              <a:t>et al.</a:t>
            </a:r>
            <a:r>
              <a:rPr lang="en-US" sz="1000" dirty="0" smtClean="0">
                <a:latin typeface="Constantia" pitchFamily="18" charset="0"/>
              </a:rPr>
              <a:t>  Definitions, criteria and global classification of mast cell disorders with special reference to mast cell activation syndromes: a consensus proposal.  </a:t>
            </a:r>
            <a:r>
              <a:rPr lang="en-US" sz="1000" i="1" dirty="0" err="1" smtClean="0">
                <a:latin typeface="Constantia" pitchFamily="18" charset="0"/>
              </a:rPr>
              <a:t>Int</a:t>
            </a:r>
            <a:r>
              <a:rPr lang="en-US" sz="1000" i="1" dirty="0" smtClean="0">
                <a:latin typeface="Constantia" pitchFamily="18" charset="0"/>
              </a:rPr>
              <a:t> Arch Allergy </a:t>
            </a:r>
            <a:r>
              <a:rPr lang="en-US" sz="1000" i="1" dirty="0" err="1" smtClean="0">
                <a:latin typeface="Constantia" pitchFamily="18" charset="0"/>
              </a:rPr>
              <a:t>Immunol</a:t>
            </a:r>
            <a:r>
              <a:rPr lang="en-US" sz="1000" dirty="0" smtClean="0">
                <a:latin typeface="Constantia" pitchFamily="18" charset="0"/>
              </a:rPr>
              <a:t> 2012 Jan;157:215-225.</a:t>
            </a:r>
          </a:p>
          <a:p>
            <a:r>
              <a:rPr lang="en-US" sz="1000" dirty="0">
                <a:latin typeface="Constantia" pitchFamily="18" charset="0"/>
              </a:rPr>
              <a:t>Akin C </a:t>
            </a:r>
            <a:r>
              <a:rPr lang="en-US" sz="1000" i="1" dirty="0">
                <a:latin typeface="Constantia" pitchFamily="18" charset="0"/>
              </a:rPr>
              <a:t>et al</a:t>
            </a:r>
            <a:r>
              <a:rPr lang="en-US" sz="1000" dirty="0">
                <a:latin typeface="Constantia" pitchFamily="18" charset="0"/>
              </a:rPr>
              <a:t>.  Mast cell activation syndrome: proposed diagnostic criteria.  </a:t>
            </a:r>
            <a:r>
              <a:rPr lang="en-US" sz="1000" i="1" dirty="0">
                <a:latin typeface="Constantia" pitchFamily="18" charset="0"/>
              </a:rPr>
              <a:t>J Allergy </a:t>
            </a:r>
            <a:r>
              <a:rPr lang="en-US" sz="1000" i="1" dirty="0" err="1">
                <a:latin typeface="Constantia" pitchFamily="18" charset="0"/>
              </a:rPr>
              <a:t>Clin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Immunol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2010</a:t>
            </a:r>
            <a:r>
              <a:rPr lang="en-US" sz="1000" dirty="0">
                <a:latin typeface="Constantia" pitchFamily="18" charset="0"/>
              </a:rPr>
              <a:t>; 126:1099-1104.e4</a:t>
            </a:r>
            <a:r>
              <a:rPr lang="en-US" sz="1000" dirty="0" smtClean="0">
                <a:latin typeface="Constantia" pitchFamily="18" charset="0"/>
              </a:rPr>
              <a:t>.</a:t>
            </a:r>
            <a:endParaRPr lang="en-US" sz="1000" dirty="0"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8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 Objectives &amp; Disclaimers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  <a:p>
            <a:pPr lvl="1" eaLnBrk="1" hangingPunct="1"/>
            <a:r>
              <a:rPr lang="en-US" dirty="0" smtClean="0"/>
              <a:t>Understand emerging concepts regarding mast cell disease</a:t>
            </a:r>
          </a:p>
          <a:p>
            <a:pPr lvl="1" eaLnBrk="1" hangingPunct="1"/>
            <a:r>
              <a:rPr lang="en-US" dirty="0" smtClean="0"/>
              <a:t>Understand recent, current, and planned research at UMN in mast cell disease</a:t>
            </a:r>
          </a:p>
          <a:p>
            <a:pPr eaLnBrk="1" hangingPunct="1"/>
            <a:r>
              <a:rPr lang="en-US" dirty="0" smtClean="0"/>
              <a:t>Conflicts of Interest</a:t>
            </a:r>
          </a:p>
          <a:p>
            <a:pPr lvl="1" eaLnBrk="1" hangingPunct="1"/>
            <a:r>
              <a:rPr lang="en-US" dirty="0" smtClean="0"/>
              <a:t>None</a:t>
            </a:r>
          </a:p>
          <a:p>
            <a:pPr eaLnBrk="1" hangingPunct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37107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Proposed Criteria for MCAS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386"/>
            <a:ext cx="8686800" cy="4990816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Alternative proposal (structure similar to WHO criteria for SM):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Major criteria: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Multifocal or disseminated dense infiltrates of mast cells in bone marrow biopsies and/or in sections of other </a:t>
            </a:r>
            <a:r>
              <a:rPr lang="en-US" dirty="0" err="1"/>
              <a:t>extracutaneous</a:t>
            </a:r>
            <a:r>
              <a:rPr lang="en-US" dirty="0"/>
              <a:t> organ(s) (e.g., gastrointestinal tract biopsies; CD117-, </a:t>
            </a:r>
            <a:r>
              <a:rPr lang="en-US" dirty="0" err="1"/>
              <a:t>tryptase</a:t>
            </a:r>
            <a:r>
              <a:rPr lang="en-US" dirty="0"/>
              <a:t>- and CD25-stained</a:t>
            </a:r>
            <a:r>
              <a:rPr lang="en-US" dirty="0" smtClean="0"/>
              <a:t>)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Unique constellation of clinical complaints as a result of a pathologically increased mast cell activity (mast cell mediator release syndrome) </a:t>
            </a: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Minor criteria: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Mast cells in bone marrow or other </a:t>
            </a:r>
            <a:r>
              <a:rPr lang="en-US" dirty="0" err="1"/>
              <a:t>extracutaneous</a:t>
            </a:r>
            <a:r>
              <a:rPr lang="en-US" dirty="0"/>
              <a:t> organ(s) show an abnormal morphology (&gt;25%) in bone marrow smears or in </a:t>
            </a:r>
            <a:r>
              <a:rPr lang="en-US" dirty="0" err="1" smtClean="0"/>
              <a:t>histologies</a:t>
            </a:r>
            <a:endParaRPr lang="en-US" dirty="0" smtClean="0"/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Mast cells in bone marrow express CD2 and/or </a:t>
            </a:r>
            <a:r>
              <a:rPr lang="en-US" dirty="0" smtClean="0"/>
              <a:t>CD25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Detection of genetic changes in mast cells from blood, bone marrow or </a:t>
            </a:r>
            <a:r>
              <a:rPr lang="en-US" dirty="0" err="1"/>
              <a:t>extracutaneous</a:t>
            </a:r>
            <a:r>
              <a:rPr lang="en-US" dirty="0"/>
              <a:t> organs for which an impact on the state of activity of affected mast cells in terms of an increased activity has been </a:t>
            </a:r>
            <a:r>
              <a:rPr lang="en-US" dirty="0" smtClean="0"/>
              <a:t>proven. 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Evidence of a pathologically increased release of mast cell mediators </a:t>
            </a:r>
            <a:r>
              <a:rPr lang="en-US" dirty="0" smtClean="0"/>
              <a:t>(serum </a:t>
            </a:r>
            <a:r>
              <a:rPr lang="en-US" dirty="0" err="1" smtClean="0"/>
              <a:t>tryptase</a:t>
            </a:r>
            <a:r>
              <a:rPr lang="en-US" dirty="0" smtClean="0"/>
              <a:t>, urinary N-</a:t>
            </a:r>
            <a:r>
              <a:rPr lang="en-US" dirty="0" err="1" smtClean="0"/>
              <a:t>methylhistamine</a:t>
            </a:r>
            <a:r>
              <a:rPr lang="en-US" dirty="0" smtClean="0"/>
              <a:t>, plasma heparin, serum </a:t>
            </a:r>
            <a:r>
              <a:rPr lang="en-US" dirty="0" err="1" smtClean="0"/>
              <a:t>chromogranin</a:t>
            </a:r>
            <a:r>
              <a:rPr lang="en-US" dirty="0" smtClean="0"/>
              <a:t> A, or other </a:t>
            </a:r>
            <a:r>
              <a:rPr lang="en-US" dirty="0"/>
              <a:t>mast cell-specific mediators (e.g., </a:t>
            </a:r>
            <a:r>
              <a:rPr lang="en-US" dirty="0" err="1"/>
              <a:t>leukotrienes</a:t>
            </a:r>
            <a:r>
              <a:rPr lang="en-US" dirty="0"/>
              <a:t>, prostaglandin D</a:t>
            </a:r>
            <a:r>
              <a:rPr lang="en-US" baseline="-25000" dirty="0"/>
              <a:t>2</a:t>
            </a:r>
            <a:r>
              <a:rPr lang="en-US" dirty="0" smtClean="0"/>
              <a:t>))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Diagnosis made when either both major criteria, or second major criterion + at least one minor criterion, or any three minor criteria are met…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…and no other diagnosis that better accounts for the full range and duration of all the symptoms and findings in the history, exam, and labs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0" y="6611592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 smtClean="0">
                <a:latin typeface="Constantia" pitchFamily="18" charset="0"/>
              </a:rPr>
              <a:t>Molderings</a:t>
            </a:r>
            <a:r>
              <a:rPr lang="en-US" sz="1000" dirty="0" smtClean="0">
                <a:latin typeface="Constantia" pitchFamily="18" charset="0"/>
              </a:rPr>
              <a:t> G, </a:t>
            </a:r>
            <a:r>
              <a:rPr lang="en-US" sz="1000" i="1" dirty="0" smtClean="0">
                <a:latin typeface="Constantia" pitchFamily="18" charset="0"/>
              </a:rPr>
              <a:t>et al.</a:t>
            </a:r>
            <a:r>
              <a:rPr lang="en-US" sz="1000" dirty="0" smtClean="0">
                <a:latin typeface="Constantia" pitchFamily="18" charset="0"/>
              </a:rPr>
              <a:t>  Mast cell activation disease: a concise practical guide for diagnostic workup and therapeutic options.  </a:t>
            </a:r>
            <a:r>
              <a:rPr lang="en-US" sz="1000" i="1" dirty="0" smtClean="0">
                <a:latin typeface="Constantia" pitchFamily="18" charset="0"/>
              </a:rPr>
              <a:t>J </a:t>
            </a:r>
            <a:r>
              <a:rPr lang="en-US" sz="1000" i="1" dirty="0" err="1" smtClean="0">
                <a:latin typeface="Constantia" pitchFamily="18" charset="0"/>
              </a:rPr>
              <a:t>Hematol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Oncol</a:t>
            </a:r>
            <a:r>
              <a:rPr lang="en-US" sz="1000" dirty="0" smtClean="0">
                <a:latin typeface="Constantia" pitchFamily="18" charset="0"/>
              </a:rPr>
              <a:t> 2011;4:10.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3753" y="2396315"/>
            <a:ext cx="172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Same as WHO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728" y="3672710"/>
            <a:ext cx="172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Same as WHO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1730" y="3986921"/>
            <a:ext cx="172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Same as WHO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728" y="2832891"/>
            <a:ext cx="172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New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828" y="4431147"/>
            <a:ext cx="172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Expanded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803" y="5050596"/>
            <a:ext cx="172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Expanded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52262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MCAS: Emerging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940"/>
            <a:ext cx="8686800" cy="47142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Increasing estimates of prevalence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1-17% of the general first-world population?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Increasing evidence of critical mast cell involvement in…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-1" y="5855086"/>
            <a:ext cx="45560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Constantia" pitchFamily="18" charset="0"/>
              </a:rPr>
              <a:t>Theoharides</a:t>
            </a:r>
            <a:r>
              <a:rPr lang="en-US" sz="1000" dirty="0" smtClean="0">
                <a:latin typeface="Constantia" pitchFamily="18" charset="0"/>
              </a:rPr>
              <a:t> TC. </a:t>
            </a:r>
            <a:r>
              <a:rPr lang="en-US" sz="1000" i="1" dirty="0" err="1" smtClean="0">
                <a:latin typeface="Constantia" pitchFamily="18" charset="0"/>
              </a:rPr>
              <a:t>Clin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Ther</a:t>
            </a:r>
            <a:r>
              <a:rPr lang="en-US" sz="1000" dirty="0" smtClean="0">
                <a:latin typeface="Constantia" pitchFamily="18" charset="0"/>
              </a:rPr>
              <a:t> 2013;35:544-7.</a:t>
            </a:r>
          </a:p>
          <a:p>
            <a:r>
              <a:rPr lang="en-US" sz="1000" dirty="0" smtClean="0">
                <a:latin typeface="Constantia" pitchFamily="18" charset="0"/>
              </a:rPr>
              <a:t>Afrin LB. </a:t>
            </a:r>
            <a:r>
              <a:rPr lang="en-US" sz="1000" i="1" dirty="0" smtClean="0">
                <a:latin typeface="Constantia" pitchFamily="18" charset="0"/>
              </a:rPr>
              <a:t>Oral </a:t>
            </a:r>
            <a:r>
              <a:rPr lang="en-US" sz="1000" i="1" dirty="0" err="1" smtClean="0">
                <a:latin typeface="Constantia" pitchFamily="18" charset="0"/>
              </a:rPr>
              <a:t>Surg</a:t>
            </a:r>
            <a:r>
              <a:rPr lang="en-US" sz="1000" i="1" dirty="0" smtClean="0">
                <a:latin typeface="Constantia" pitchFamily="18" charset="0"/>
              </a:rPr>
              <a:t> Oral Med Oral Path Oral </a:t>
            </a:r>
            <a:r>
              <a:rPr lang="en-US" sz="1000" i="1" dirty="0" err="1" smtClean="0">
                <a:latin typeface="Constantia" pitchFamily="18" charset="0"/>
              </a:rPr>
              <a:t>Radiol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Endodontol</a:t>
            </a:r>
            <a:r>
              <a:rPr lang="en-US" sz="1000" dirty="0" smtClean="0">
                <a:latin typeface="Constantia" pitchFamily="18" charset="0"/>
              </a:rPr>
              <a:t> 2011;111:465-472.</a:t>
            </a:r>
          </a:p>
          <a:p>
            <a:r>
              <a:rPr lang="en-US" sz="1000" dirty="0" err="1" smtClean="0">
                <a:latin typeface="Constantia" pitchFamily="18" charset="0"/>
              </a:rPr>
              <a:t>Haenisch</a:t>
            </a:r>
            <a:r>
              <a:rPr lang="en-US" sz="1000" dirty="0" smtClean="0">
                <a:latin typeface="Constantia" pitchFamily="18" charset="0"/>
              </a:rPr>
              <a:t> B, </a:t>
            </a:r>
            <a:r>
              <a:rPr lang="en-US" sz="1000" i="1" dirty="0" smtClean="0">
                <a:latin typeface="Constantia" pitchFamily="18" charset="0"/>
              </a:rPr>
              <a:t>et al.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Immunol</a:t>
            </a:r>
            <a:r>
              <a:rPr lang="en-US" sz="1000" dirty="0" smtClean="0">
                <a:latin typeface="Constantia" pitchFamily="18" charset="0"/>
              </a:rPr>
              <a:t> 2012;137:197-205.</a:t>
            </a:r>
          </a:p>
          <a:p>
            <a:r>
              <a:rPr lang="en-US" sz="1000" dirty="0" err="1">
                <a:latin typeface="Constantia" pitchFamily="18" charset="0"/>
              </a:rPr>
              <a:t>Pejler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G,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Blood</a:t>
            </a:r>
            <a:r>
              <a:rPr lang="en-US" sz="1000" dirty="0" smtClean="0">
                <a:latin typeface="Constantia" pitchFamily="18" charset="0"/>
              </a:rPr>
              <a:t> 2010;115(24</a:t>
            </a:r>
            <a:r>
              <a:rPr lang="en-US" sz="1000" dirty="0">
                <a:latin typeface="Constantia" pitchFamily="18" charset="0"/>
              </a:rPr>
              <a:t>):4981-4990.</a:t>
            </a:r>
          </a:p>
          <a:p>
            <a:r>
              <a:rPr lang="en-US" sz="1000" dirty="0" err="1">
                <a:latin typeface="Constantia" pitchFamily="18" charset="0"/>
              </a:rPr>
              <a:t>Theoharides</a:t>
            </a:r>
            <a:r>
              <a:rPr lang="en-US" sz="1000" dirty="0">
                <a:latin typeface="Constantia" pitchFamily="18" charset="0"/>
              </a:rPr>
              <a:t> TC, </a:t>
            </a:r>
            <a:r>
              <a:rPr lang="en-US" sz="1000" i="1" dirty="0" smtClean="0">
                <a:latin typeface="Constantia" pitchFamily="18" charset="0"/>
              </a:rPr>
              <a:t>et </a:t>
            </a:r>
            <a:r>
              <a:rPr lang="en-US" sz="1000" i="1" dirty="0">
                <a:latin typeface="Constantia" pitchFamily="18" charset="0"/>
              </a:rPr>
              <a:t>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Biochim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Biophys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Acta</a:t>
            </a:r>
            <a:r>
              <a:rPr lang="en-US" sz="1000" dirty="0">
                <a:latin typeface="Constantia" pitchFamily="18" charset="0"/>
              </a:rPr>
              <a:t> 2012 Jan;1822(1):21-33</a:t>
            </a:r>
            <a:r>
              <a:rPr lang="en-US" sz="1000" dirty="0" smtClean="0">
                <a:latin typeface="Constantia" pitchFamily="18" charset="0"/>
              </a:rPr>
              <a:t>.</a:t>
            </a:r>
          </a:p>
          <a:p>
            <a:r>
              <a:rPr lang="en-US" sz="1000" dirty="0" err="1">
                <a:latin typeface="Constantia" pitchFamily="18" charset="0"/>
              </a:rPr>
              <a:t>Theoharides</a:t>
            </a:r>
            <a:r>
              <a:rPr lang="en-US" sz="1000" dirty="0">
                <a:latin typeface="Constantia" pitchFamily="18" charset="0"/>
              </a:rPr>
              <a:t> TC, </a:t>
            </a:r>
            <a:r>
              <a:rPr lang="en-US" sz="1000" i="1" dirty="0" smtClean="0">
                <a:latin typeface="Constantia" pitchFamily="18" charset="0"/>
              </a:rPr>
              <a:t>et </a:t>
            </a:r>
            <a:r>
              <a:rPr lang="en-US" sz="1000" i="1" dirty="0">
                <a:latin typeface="Constantia" pitchFamily="18" charset="0"/>
              </a:rPr>
              <a:t>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Trends </a:t>
            </a:r>
            <a:r>
              <a:rPr lang="en-US" sz="1000" i="1" dirty="0" err="1">
                <a:latin typeface="Constantia" pitchFamily="18" charset="0"/>
              </a:rPr>
              <a:t>Pharmacol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Sci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2011;32(9</a:t>
            </a:r>
            <a:r>
              <a:rPr lang="en-US" sz="1000" dirty="0">
                <a:latin typeface="Constantia" pitchFamily="18" charset="0"/>
              </a:rPr>
              <a:t>):534-542</a:t>
            </a:r>
            <a:r>
              <a:rPr lang="en-US" sz="1000" dirty="0" smtClean="0">
                <a:latin typeface="Constantia" pitchFamily="18" charset="0"/>
              </a:rPr>
              <a:t>.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2680" y="3169605"/>
            <a:ext cx="4998093" cy="25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Irritable bowel syndrome (11%)</a:t>
            </a:r>
          </a:p>
          <a:p>
            <a:pPr lvl="1"/>
            <a:r>
              <a:rPr lang="en-US" dirty="0" smtClean="0"/>
              <a:t>Chronic fatigue syndrome (3%)</a:t>
            </a:r>
          </a:p>
          <a:p>
            <a:pPr lvl="1"/>
            <a:r>
              <a:rPr lang="en-US" dirty="0" smtClean="0"/>
              <a:t>Fibromyalgia (1-10%)</a:t>
            </a:r>
          </a:p>
          <a:p>
            <a:pPr lvl="1"/>
            <a:r>
              <a:rPr lang="en-US" dirty="0" smtClean="0"/>
              <a:t>Diabetes mellitus (2-20%)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865472" y="3153703"/>
            <a:ext cx="4038600" cy="260582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Asthma (4-20%)</a:t>
            </a:r>
          </a:p>
          <a:p>
            <a:pPr lvl="1"/>
            <a:r>
              <a:rPr lang="en-US" dirty="0" smtClean="0"/>
              <a:t>Obesity (37%)</a:t>
            </a:r>
          </a:p>
          <a:p>
            <a:pPr lvl="1"/>
            <a:r>
              <a:rPr lang="en-US" dirty="0" smtClean="0"/>
              <a:t>Depression (5%)</a:t>
            </a:r>
          </a:p>
          <a:p>
            <a:pPr lvl="1"/>
            <a:r>
              <a:rPr lang="en-US" dirty="0" smtClean="0"/>
              <a:t>Atherosclerosis  (?)</a:t>
            </a:r>
          </a:p>
          <a:p>
            <a:pPr lvl="1"/>
            <a:r>
              <a:rPr lang="en-US" dirty="0" smtClean="0"/>
              <a:t>Etc. etc. etc. etc.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00371" y="5864368"/>
            <a:ext cx="45560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Constantia" pitchFamily="18" charset="0"/>
              </a:rPr>
              <a:t>Brightling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dirty="0">
                <a:latin typeface="Constantia" pitchFamily="18" charset="0"/>
              </a:rPr>
              <a:t>CE, </a:t>
            </a:r>
            <a:r>
              <a:rPr lang="en-US" sz="1000" i="1" dirty="0" smtClean="0">
                <a:latin typeface="Constantia" pitchFamily="18" charset="0"/>
              </a:rPr>
              <a:t>et al.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Curr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>
                <a:latin typeface="Constantia" pitchFamily="18" charset="0"/>
              </a:rPr>
              <a:t>Allergy Asthma Reports</a:t>
            </a:r>
            <a:r>
              <a:rPr lang="en-US" sz="1000" dirty="0">
                <a:latin typeface="Constantia" pitchFamily="18" charset="0"/>
              </a:rPr>
              <a:t> 2005;5:130-135</a:t>
            </a:r>
            <a:r>
              <a:rPr lang="en-US" sz="1000" dirty="0" smtClean="0">
                <a:latin typeface="Constantia" pitchFamily="18" charset="0"/>
              </a:rPr>
              <a:t>.</a:t>
            </a:r>
          </a:p>
          <a:p>
            <a:r>
              <a:rPr lang="en-US" sz="1000" dirty="0">
                <a:latin typeface="Constantia" pitchFamily="18" charset="0"/>
              </a:rPr>
              <a:t>Blanco I, </a:t>
            </a:r>
            <a:r>
              <a:rPr lang="en-US" sz="1000" i="1" dirty="0" smtClean="0">
                <a:latin typeface="Constantia" pitchFamily="18" charset="0"/>
              </a:rPr>
              <a:t>et </a:t>
            </a:r>
            <a:r>
              <a:rPr lang="en-US" sz="1000" i="1" dirty="0">
                <a:latin typeface="Constantia" pitchFamily="18" charset="0"/>
              </a:rPr>
              <a:t>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Clin</a:t>
            </a:r>
            <a:r>
              <a:rPr lang="en-US" sz="1000" i="1" dirty="0" smtClean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Rheumatol</a:t>
            </a:r>
            <a:r>
              <a:rPr lang="en-US" sz="1000" dirty="0">
                <a:latin typeface="Constantia" pitchFamily="18" charset="0"/>
              </a:rPr>
              <a:t> 2010;29:1403-1412</a:t>
            </a:r>
            <a:r>
              <a:rPr lang="en-US" sz="1000" dirty="0" smtClean="0">
                <a:latin typeface="Constantia" pitchFamily="18" charset="0"/>
              </a:rPr>
              <a:t>.</a:t>
            </a:r>
          </a:p>
          <a:p>
            <a:r>
              <a:rPr lang="en-US" sz="1000" dirty="0" err="1">
                <a:latin typeface="Constantia" pitchFamily="18" charset="0"/>
              </a:rPr>
              <a:t>Theoharides</a:t>
            </a:r>
            <a:r>
              <a:rPr lang="en-US" sz="1000" dirty="0">
                <a:latin typeface="Constantia" pitchFamily="18" charset="0"/>
              </a:rPr>
              <a:t> TC, </a:t>
            </a:r>
            <a:r>
              <a:rPr lang="en-US" sz="1000" i="1" dirty="0" smtClean="0">
                <a:latin typeface="Constantia" pitchFamily="18" charset="0"/>
              </a:rPr>
              <a:t>et al.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Clin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Psychopharmacol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dirty="0" smtClean="0">
                <a:latin typeface="Constantia" pitchFamily="18" charset="0"/>
              </a:rPr>
              <a:t>2005;25:515-520.</a:t>
            </a:r>
          </a:p>
          <a:p>
            <a:r>
              <a:rPr lang="en-US" sz="1000" dirty="0" err="1">
                <a:latin typeface="Constantia" pitchFamily="18" charset="0"/>
              </a:rPr>
              <a:t>Theoharides</a:t>
            </a:r>
            <a:r>
              <a:rPr lang="en-US" sz="1000" dirty="0">
                <a:latin typeface="Constantia" pitchFamily="18" charset="0"/>
              </a:rPr>
              <a:t> TC, </a:t>
            </a:r>
            <a:r>
              <a:rPr lang="en-US" sz="1000" i="1" dirty="0" smtClean="0">
                <a:latin typeface="Constantia" pitchFamily="18" charset="0"/>
              </a:rPr>
              <a:t>et al.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J </a:t>
            </a:r>
            <a:r>
              <a:rPr lang="en-US" sz="1000" i="1" dirty="0" err="1">
                <a:latin typeface="Constantia" pitchFamily="18" charset="0"/>
              </a:rPr>
              <a:t>Clin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err="1" smtClean="0">
                <a:latin typeface="Constantia" pitchFamily="18" charset="0"/>
              </a:rPr>
              <a:t>Psychopharmacol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dirty="0">
                <a:latin typeface="Constantia" pitchFamily="18" charset="0"/>
              </a:rPr>
              <a:t>2004;24:577-581</a:t>
            </a:r>
            <a:r>
              <a:rPr lang="en-US" sz="1000" dirty="0" smtClean="0">
                <a:latin typeface="Constantia" pitchFamily="18" charset="0"/>
              </a:rPr>
              <a:t>.</a:t>
            </a:r>
          </a:p>
          <a:p>
            <a:r>
              <a:rPr lang="en-US" sz="1000" dirty="0" err="1" smtClean="0">
                <a:latin typeface="Constantia" pitchFamily="18" charset="0"/>
              </a:rPr>
              <a:t>Molderings</a:t>
            </a:r>
            <a:r>
              <a:rPr lang="en-US" sz="1000" dirty="0" smtClean="0">
                <a:latin typeface="Constantia" pitchFamily="18" charset="0"/>
              </a:rPr>
              <a:t> GJ, </a:t>
            </a:r>
            <a:r>
              <a:rPr lang="en-US" sz="1000" i="1" dirty="0" smtClean="0">
                <a:latin typeface="Constantia" pitchFamily="18" charset="0"/>
              </a:rPr>
              <a:t>et </a:t>
            </a:r>
            <a:r>
              <a:rPr lang="en-US" sz="1000" i="1" dirty="0">
                <a:latin typeface="Constantia" pitchFamily="18" charset="0"/>
              </a:rPr>
              <a:t>al.</a:t>
            </a:r>
            <a:r>
              <a:rPr lang="en-US" sz="1000" dirty="0">
                <a:latin typeface="Constantia" pitchFamily="18" charset="0"/>
              </a:rPr>
              <a:t> </a:t>
            </a:r>
            <a:r>
              <a:rPr lang="en-US" sz="1000" i="1" dirty="0" err="1">
                <a:latin typeface="Constantia" pitchFamily="18" charset="0"/>
              </a:rPr>
              <a:t>PLoS</a:t>
            </a:r>
            <a:r>
              <a:rPr lang="en-US" sz="1000" i="1" dirty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</a:rPr>
              <a:t>One</a:t>
            </a:r>
            <a:r>
              <a:rPr lang="en-US" sz="1000" dirty="0" smtClean="0">
                <a:latin typeface="Constantia" pitchFamily="18" charset="0"/>
              </a:rPr>
              <a:t> 2013;8(9</a:t>
            </a:r>
            <a:r>
              <a:rPr lang="en-US" sz="1000" dirty="0">
                <a:latin typeface="Constantia" pitchFamily="18" charset="0"/>
              </a:rPr>
              <a:t>):</a:t>
            </a:r>
            <a:r>
              <a:rPr lang="en-US" sz="1000" dirty="0" smtClean="0">
                <a:latin typeface="Constantia" pitchFamily="18" charset="0"/>
              </a:rPr>
              <a:t>e76241</a:t>
            </a:r>
          </a:p>
          <a:p>
            <a:r>
              <a:rPr lang="en-US" sz="1000" dirty="0" err="1" smtClean="0">
                <a:latin typeface="Constantia" pitchFamily="18" charset="0"/>
              </a:rPr>
              <a:t>Frieling</a:t>
            </a:r>
            <a:r>
              <a:rPr lang="en-US" sz="1000" dirty="0" smtClean="0">
                <a:latin typeface="Constantia" pitchFamily="18" charset="0"/>
              </a:rPr>
              <a:t> T, </a:t>
            </a:r>
            <a:r>
              <a:rPr lang="en-US" sz="1000" i="1" dirty="0" smtClean="0">
                <a:latin typeface="Constantia" pitchFamily="18" charset="0"/>
              </a:rPr>
              <a:t>et al</a:t>
            </a:r>
            <a:r>
              <a:rPr lang="en-US" sz="1000" dirty="0" smtClean="0">
                <a:latin typeface="Constantia" pitchFamily="18" charset="0"/>
              </a:rPr>
              <a:t>., </a:t>
            </a:r>
            <a:r>
              <a:rPr lang="en-US" sz="1000" i="1" dirty="0" smtClean="0">
                <a:latin typeface="Constantia" pitchFamily="18" charset="0"/>
              </a:rPr>
              <a:t>Z </a:t>
            </a:r>
            <a:r>
              <a:rPr lang="en-US" sz="1000" i="1" dirty="0" err="1" smtClean="0">
                <a:latin typeface="Constantia" pitchFamily="18" charset="0"/>
              </a:rPr>
              <a:t>Gastroenterol</a:t>
            </a:r>
            <a:r>
              <a:rPr lang="en-US" sz="1000" dirty="0" smtClean="0">
                <a:latin typeface="Constantia" pitchFamily="18" charset="0"/>
              </a:rPr>
              <a:t> 2011;49:191-194.</a:t>
            </a:r>
            <a:endParaRPr lang="en-US" sz="1000" dirty="0">
              <a:latin typeface="Constantia" pitchFamily="18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2681" y="3169605"/>
            <a:ext cx="4390912" cy="25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Irritable bowel syndrome</a:t>
            </a:r>
          </a:p>
          <a:p>
            <a:pPr lvl="1"/>
            <a:r>
              <a:rPr lang="en-US" dirty="0" smtClean="0"/>
              <a:t>Chronic fatigue syndrome</a:t>
            </a:r>
          </a:p>
          <a:p>
            <a:pPr lvl="1"/>
            <a:r>
              <a:rPr lang="en-US" dirty="0" smtClean="0"/>
              <a:t>Fibromyalgia</a:t>
            </a:r>
          </a:p>
          <a:p>
            <a:pPr lvl="1"/>
            <a:r>
              <a:rPr lang="en-US" dirty="0" smtClean="0"/>
              <a:t>Diabetes mellitus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65472" y="3153703"/>
            <a:ext cx="4038600" cy="260582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Atherosclerosis</a:t>
            </a:r>
          </a:p>
          <a:p>
            <a:pPr lvl="1"/>
            <a:r>
              <a:rPr lang="en-US" dirty="0" smtClean="0"/>
              <a:t>Etc. etc. etc.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0120" y="3058703"/>
            <a:ext cx="2220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Est. Global Prev.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0020" y="3056728"/>
            <a:ext cx="2220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Est. Global Prev.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681" y="5414828"/>
            <a:ext cx="83414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Portions of These Populations Bear Clonal Mast Cell Disease?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061" y="2649211"/>
            <a:ext cx="8341462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If MCAS dominantly manifests as chronic inflammatory disease (CID), might its prevalence be even higher within populations enriched for CID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(e.g., inpatients)?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5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44500" y="655402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MCAS: Emerging Biology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708807"/>
            <a:ext cx="8556625" cy="4795180"/>
          </a:xfrm>
        </p:spPr>
        <p:txBody>
          <a:bodyPr/>
          <a:lstStyle/>
          <a:p>
            <a:pPr eaLnBrk="1" hangingPunct="1"/>
            <a:r>
              <a:rPr lang="en-US" dirty="0" smtClean="0"/>
              <a:t>May be clonal in most cases…</a:t>
            </a:r>
          </a:p>
          <a:p>
            <a:pPr lvl="1" eaLnBrk="1" hangingPunct="1"/>
            <a:r>
              <a:rPr lang="en-US" dirty="0" smtClean="0"/>
              <a:t>More than 50 mutations (mostly heterozygous, but still functionally dominant) found scattered across all domains of KIT</a:t>
            </a:r>
          </a:p>
          <a:p>
            <a:pPr lvl="1" eaLnBrk="1" hangingPunct="1"/>
            <a:r>
              <a:rPr lang="en-US" dirty="0" smtClean="0"/>
              <a:t>Most patients have </a:t>
            </a:r>
            <a:r>
              <a:rPr lang="en-US" u="sng" dirty="0" smtClean="0"/>
              <a:t>multiple</a:t>
            </a:r>
            <a:r>
              <a:rPr lang="en-US" dirty="0" smtClean="0"/>
              <a:t> KIT (and other) mutations</a:t>
            </a:r>
          </a:p>
          <a:p>
            <a:pPr lvl="1" eaLnBrk="1" hangingPunct="1"/>
            <a:r>
              <a:rPr lang="en-US" dirty="0" smtClean="0"/>
              <a:t>No commercial assays yet for most of these mutations</a:t>
            </a:r>
          </a:p>
          <a:p>
            <a:pPr eaLnBrk="1" hangingPunct="1"/>
            <a:r>
              <a:rPr lang="en-US" dirty="0" smtClean="0"/>
              <a:t>…but not yet independently confirmed…</a:t>
            </a:r>
          </a:p>
          <a:p>
            <a:pPr eaLnBrk="1" hangingPunct="1"/>
            <a:r>
              <a:rPr lang="en-US" dirty="0" smtClean="0"/>
              <a:t>…thus issue of “non-clonal” vs. “undetermined </a:t>
            </a:r>
            <a:r>
              <a:rPr lang="en-US" dirty="0" err="1" smtClean="0"/>
              <a:t>clonality</a:t>
            </a:r>
            <a:r>
              <a:rPr lang="en-US" dirty="0" smtClean="0"/>
              <a:t>”</a:t>
            </a:r>
          </a:p>
          <a:p>
            <a:pPr lvl="1" eaLnBrk="1" hangingPunct="1"/>
            <a:r>
              <a:rPr lang="en-US" dirty="0" smtClean="0"/>
              <a:t>Readily available genome/</a:t>
            </a:r>
            <a:r>
              <a:rPr lang="en-US" dirty="0" err="1" smtClean="0"/>
              <a:t>exome</a:t>
            </a:r>
            <a:r>
              <a:rPr lang="en-US" dirty="0" smtClean="0"/>
              <a:t> sequencing may resolve this soon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04775" y="6149975"/>
            <a:ext cx="8909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>
                <a:latin typeface="Constantia" pitchFamily="18" charset="0"/>
              </a:rPr>
              <a:t>Molderings</a:t>
            </a:r>
            <a:r>
              <a:rPr lang="en-US" sz="1000" dirty="0">
                <a:latin typeface="Constantia" pitchFamily="18" charset="0"/>
              </a:rPr>
              <a:t> GJ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 Multiple novel alterations in Kit tyrosine kinase in patients with </a:t>
            </a:r>
            <a:r>
              <a:rPr lang="en-US" sz="1000" dirty="0" err="1">
                <a:latin typeface="Constantia" pitchFamily="18" charset="0"/>
              </a:rPr>
              <a:t>gastrointestinally</a:t>
            </a:r>
            <a:r>
              <a:rPr lang="en-US" sz="1000" dirty="0">
                <a:latin typeface="Constantia" pitchFamily="18" charset="0"/>
              </a:rPr>
              <a:t> pronounced systemic mast cell activation disorder.  </a:t>
            </a:r>
            <a:r>
              <a:rPr lang="en-US" sz="1000" i="1" dirty="0" err="1">
                <a:latin typeface="Constantia" pitchFamily="18" charset="0"/>
              </a:rPr>
              <a:t>Scand</a:t>
            </a:r>
            <a:r>
              <a:rPr lang="en-US" sz="1000" i="1" dirty="0">
                <a:latin typeface="Constantia" pitchFamily="18" charset="0"/>
              </a:rPr>
              <a:t> J </a:t>
            </a:r>
            <a:r>
              <a:rPr lang="en-US" sz="1000" i="1" dirty="0" err="1">
                <a:latin typeface="Constantia" pitchFamily="18" charset="0"/>
              </a:rPr>
              <a:t>Gastroenterol</a:t>
            </a:r>
            <a:r>
              <a:rPr lang="en-US" sz="1000" dirty="0">
                <a:latin typeface="Constantia" pitchFamily="18" charset="0"/>
              </a:rPr>
              <a:t> 2007; 42(9):1045-1053.</a:t>
            </a:r>
          </a:p>
          <a:p>
            <a:r>
              <a:rPr lang="en-US" sz="1000" dirty="0" err="1">
                <a:latin typeface="Constantia" pitchFamily="18" charset="0"/>
              </a:rPr>
              <a:t>Molderings</a:t>
            </a:r>
            <a:r>
              <a:rPr lang="en-US" sz="1000" dirty="0">
                <a:latin typeface="Constantia" pitchFamily="18" charset="0"/>
              </a:rPr>
              <a:t> GJ </a:t>
            </a:r>
            <a:r>
              <a:rPr lang="en-US" sz="1000" i="1" dirty="0">
                <a:latin typeface="Constantia" pitchFamily="18" charset="0"/>
              </a:rPr>
              <a:t>et al.</a:t>
            </a:r>
            <a:r>
              <a:rPr lang="en-US" sz="1000" dirty="0">
                <a:latin typeface="Constantia" pitchFamily="18" charset="0"/>
              </a:rPr>
              <a:t>  Comparative analysis of mutation of tyrosine kinase Kit in mast cells from patients with systemic mast cell activation syndrome and healthy subjects.  </a:t>
            </a:r>
            <a:r>
              <a:rPr lang="en-US" sz="1000" i="1" dirty="0" err="1">
                <a:latin typeface="Constantia" pitchFamily="18" charset="0"/>
              </a:rPr>
              <a:t>Immunogenetics</a:t>
            </a:r>
            <a:r>
              <a:rPr lang="en-US" sz="1000" dirty="0">
                <a:latin typeface="Constantia" pitchFamily="18" charset="0"/>
              </a:rPr>
              <a:t> 2010;62:721-727.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2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591225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MCAS: Emerging Biology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418313"/>
            <a:ext cx="8556625" cy="4783689"/>
          </a:xfrm>
        </p:spPr>
        <p:txBody>
          <a:bodyPr/>
          <a:lstStyle/>
          <a:p>
            <a:pPr eaLnBrk="1" hangingPunct="1"/>
            <a:r>
              <a:rPr lang="en-US" dirty="0" smtClean="0"/>
              <a:t>KIT mutations found thus far in MCAS: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Ligand-binding domain: W8R, C12S, del(</a:t>
            </a:r>
            <a:r>
              <a:rPr lang="en-US" dirty="0" err="1"/>
              <a:t>nt</a:t>
            </a:r>
            <a:r>
              <a:rPr lang="en-US" dirty="0"/>
              <a:t> a153), E53K, insertion 71 ?</a:t>
            </a:r>
            <a:r>
              <a:rPr lang="en-US" dirty="0" err="1"/>
              <a:t>seq</a:t>
            </a:r>
            <a:r>
              <a:rPr lang="en-US" dirty="0"/>
              <a:t>(400bp), E73R, T74R, exon 3 &amp; 5 del and ins/del, ins </a:t>
            </a:r>
            <a:r>
              <a:rPr lang="en-US" dirty="0" err="1"/>
              <a:t>nt</a:t>
            </a:r>
            <a:r>
              <a:rPr lang="en-US" dirty="0"/>
              <a:t> 248a, ins Q252, K259E, H265Q, E270K, L276S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Dimerization domain: E338K, Q346L, M351E, F355L, E359V, exon 7 ins/del, del (</a:t>
            </a:r>
            <a:r>
              <a:rPr lang="en-US" dirty="0" err="1"/>
              <a:t>aa</a:t>
            </a:r>
            <a:r>
              <a:rPr lang="en-US" dirty="0"/>
              <a:t> 378-390)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Proteolytic</a:t>
            </a:r>
            <a:r>
              <a:rPr lang="en-US" dirty="0"/>
              <a:t> cleavage site: L416Q, D419H, ins(</a:t>
            </a:r>
            <a:r>
              <a:rPr lang="en-US" dirty="0" err="1"/>
              <a:t>nt</a:t>
            </a:r>
            <a:r>
              <a:rPr lang="en-US" dirty="0"/>
              <a:t> 1282g), exon 8 del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Membrane-spanning region: del 510-513, exon 10 ins, </a:t>
            </a:r>
            <a:r>
              <a:rPr lang="en-US" dirty="0" smtClean="0"/>
              <a:t>M541L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Juxtamembrane</a:t>
            </a:r>
            <a:r>
              <a:rPr lang="en-US" dirty="0" smtClean="0"/>
              <a:t> (</a:t>
            </a:r>
            <a:r>
              <a:rPr lang="en-US" dirty="0" err="1" smtClean="0"/>
              <a:t>autoinhibitory</a:t>
            </a:r>
            <a:r>
              <a:rPr lang="en-US" dirty="0" smtClean="0"/>
              <a:t>) region: F584C</a:t>
            </a:r>
            <a:endParaRPr lang="en-US" dirty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Kinase insert sequence K1: S709A, del(S715), A736V, D751Y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Kinase domain K2: F782S, N787D, H790R, </a:t>
            </a:r>
            <a:r>
              <a:rPr lang="en-US" dirty="0" smtClean="0"/>
              <a:t>D816V (rare!), </a:t>
            </a:r>
            <a:r>
              <a:rPr lang="en-US" dirty="0"/>
              <a:t>S821F, A829T, A837V, L862V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C-terminus: complex </a:t>
            </a:r>
            <a:r>
              <a:rPr lang="en-US" dirty="0" smtClean="0"/>
              <a:t>insertions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04775" y="6149975"/>
            <a:ext cx="8909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onstantia" pitchFamily="18" charset="0"/>
              </a:rPr>
              <a:t>Molderings GJ </a:t>
            </a:r>
            <a:r>
              <a:rPr lang="en-US" sz="1000" i="1">
                <a:latin typeface="Constantia" pitchFamily="18" charset="0"/>
              </a:rPr>
              <a:t>et al.</a:t>
            </a:r>
            <a:r>
              <a:rPr lang="en-US" sz="1000">
                <a:latin typeface="Constantia" pitchFamily="18" charset="0"/>
              </a:rPr>
              <a:t>  Multiple novel alterations in Kit tyrosine kinase in patients with gastrointestinally pronounced systemic mast cell activation disorder.  </a:t>
            </a:r>
            <a:r>
              <a:rPr lang="en-US" sz="1000" i="1">
                <a:latin typeface="Constantia" pitchFamily="18" charset="0"/>
              </a:rPr>
              <a:t>Scand J Gastroenterol</a:t>
            </a:r>
            <a:r>
              <a:rPr lang="en-US" sz="1000">
                <a:latin typeface="Constantia" pitchFamily="18" charset="0"/>
              </a:rPr>
              <a:t> 2007; 42(9):1045-1053.</a:t>
            </a:r>
          </a:p>
          <a:p>
            <a:r>
              <a:rPr lang="en-US" sz="1000">
                <a:latin typeface="Constantia" pitchFamily="18" charset="0"/>
              </a:rPr>
              <a:t>Molderings GJ </a:t>
            </a:r>
            <a:r>
              <a:rPr lang="en-US" sz="1000" i="1">
                <a:latin typeface="Constantia" pitchFamily="18" charset="0"/>
              </a:rPr>
              <a:t>et al.</a:t>
            </a:r>
            <a:r>
              <a:rPr lang="en-US" sz="1000">
                <a:latin typeface="Constantia" pitchFamily="18" charset="0"/>
              </a:rPr>
              <a:t>  Comparative analysis of mutation of tyrosine kinase Kit in mast cells from patients with systemic mast cell activation syndrome and healthy subjects.  </a:t>
            </a:r>
            <a:r>
              <a:rPr lang="en-US" sz="1000" i="1">
                <a:latin typeface="Constantia" pitchFamily="18" charset="0"/>
              </a:rPr>
              <a:t>Immunogenetics</a:t>
            </a:r>
            <a:r>
              <a:rPr lang="en-US" sz="1000">
                <a:latin typeface="Constantia" pitchFamily="18" charset="0"/>
              </a:rPr>
              <a:t> 2010;62:721-727.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48322" y="26020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MCAS: Do the Biology Math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>
          <a:xfrm>
            <a:off x="448321" y="1476201"/>
            <a:ext cx="4313683" cy="5250523"/>
          </a:xfrm>
        </p:spPr>
        <p:txBody>
          <a:bodyPr/>
          <a:lstStyle/>
          <a:p>
            <a:pPr eaLnBrk="1" hangingPunct="1"/>
            <a:r>
              <a:rPr lang="en-US" dirty="0" smtClean="0"/>
              <a:t>MCs produce and release scores of mediators</a:t>
            </a:r>
          </a:p>
          <a:p>
            <a:pPr eaLnBrk="1" hangingPunct="1"/>
            <a:r>
              <a:rPr lang="en-US" u="sng" dirty="0" smtClean="0"/>
              <a:t>1</a:t>
            </a:r>
            <a:r>
              <a:rPr lang="en-US" dirty="0" smtClean="0"/>
              <a:t> mutation </a:t>
            </a:r>
            <a:r>
              <a:rPr lang="en-US" dirty="0" smtClean="0">
                <a:sym typeface="Symbol"/>
              </a:rPr>
              <a:t> aberrant release of </a:t>
            </a:r>
            <a:r>
              <a:rPr lang="en-US" u="sng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mediators</a:t>
            </a:r>
            <a:endParaRPr lang="en-US" dirty="0" smtClean="0"/>
          </a:p>
          <a:p>
            <a:pPr eaLnBrk="1" hangingPunct="1"/>
            <a:r>
              <a:rPr lang="en-US" dirty="0" smtClean="0"/>
              <a:t>Multiple KIT mutations in most MCAS patients?</a:t>
            </a:r>
          </a:p>
          <a:p>
            <a:pPr eaLnBrk="1" hangingPunct="1"/>
            <a:r>
              <a:rPr lang="en-US" dirty="0" smtClean="0"/>
              <a:t>Multiple genes mutated in most MCAS patients?</a:t>
            </a:r>
          </a:p>
          <a:p>
            <a:pPr eaLnBrk="1" hangingPunct="1"/>
            <a:r>
              <a:rPr lang="en-US" dirty="0" smtClean="0"/>
              <a:t>Each mediator has its own unique </a:t>
            </a:r>
            <a:r>
              <a:rPr lang="en-US" u="sng" dirty="0" smtClean="0"/>
              <a:t>array</a:t>
            </a:r>
            <a:r>
              <a:rPr lang="en-US" dirty="0" smtClean="0"/>
              <a:t> of direct and indirect, local and remote effects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2764983"/>
              </p:ext>
            </p:extLst>
          </p:nvPr>
        </p:nvGraphicFramePr>
        <p:xfrm>
          <a:off x="4638675" y="1476375"/>
          <a:ext cx="4038600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906186" y="4824089"/>
            <a:ext cx="1503578" cy="905522"/>
          </a:xfrm>
          <a:prstGeom prst="rect">
            <a:avLst/>
          </a:prstGeom>
          <a:gradFill>
            <a:gsLst>
              <a:gs pos="0">
                <a:srgbClr val="FF7A00"/>
              </a:gs>
              <a:gs pos="100000">
                <a:srgbClr val="FF03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06186" y="3919214"/>
            <a:ext cx="1503578" cy="905522"/>
          </a:xfrm>
          <a:prstGeom prst="rect">
            <a:avLst/>
          </a:prstGeom>
          <a:gradFill>
            <a:gsLst>
              <a:gs pos="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6186" y="3014339"/>
            <a:ext cx="1503578" cy="905522"/>
          </a:xfrm>
          <a:prstGeom prst="rect">
            <a:avLst/>
          </a:prstGeom>
          <a:gradFill>
            <a:gsLst>
              <a:gs pos="0">
                <a:srgbClr val="4D0808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t1.gstatic.com/images?q=tbn:ANd9GcQc1OS2oEZA5EKMs5yBV4L_UHBwAWurvsKWRUp39SiZi5qRCZp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414" y="4835525"/>
            <a:ext cx="739114" cy="822325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SV7HdsZ6PpaATagYBSuiYBzJMG_hq9OdkCGo-XrUOhPnxmTpqZ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5" y="5713412"/>
            <a:ext cx="825522" cy="782638"/>
          </a:xfrm>
          <a:prstGeom prst="rect">
            <a:avLst/>
          </a:prstGeom>
          <a:noFill/>
        </p:spPr>
      </p:pic>
      <p:sp>
        <p:nvSpPr>
          <p:cNvPr id="1034" name="AutoShape 10" descr="data:image/jpg;base64,/9j/4AAQSkZJRgABAQAAAQABAAD/2wCEAAkGBhQNEBAUDBAVFBQVFhgUFRcSFBUWGhYQGhYXFRQXHhQYHyYgFyUjHRUcKy8iIycpLSwwHh4xNTwsNSYvOCsBCQoKDgwOGg8PGikiHyEsLDA1NTIsKSwuMDUsKSk1KS0tKSwtLCwpKS0sLSw1LCkpLC81LDUpMC0tLDU1LDU0Kv/AABEIAKAAoAMBIgACEQEDEQH/xAAcAAACAgMBAQAAAAAAAAAAAAAAAgYHAQUIAwT/xAA9EAABAwIDBgEJBwQBBQAAAAABAAIDBBEFITEGBxITQVFhFCIyQnGBgqGxIzNScpGSwRVUc5MIQ2KistH/xAAbAQABBQEBAAAAAAAAAAAAAAADAAIEBQYBB//EADARAAIBAgMFBwQCAwAAAAAAAAABAgMEBREhEjFBUWEiMnGBscHRBhOR8FKhFGLh/9oADAMBAAIRAxEAPwCjUIQkIEIQkIFkC+imGxO6+qxiz2jlQXsZZAbHvwN1f8h4q+dlN29HhQaaeIPlGs0tnPv4dGfCAq+5xCnQ03vl8j4wbKL2f3P4hXWcYeQw+tUEsy/Jm75KwsI/4+08djW1Mkp/DG0RN9nrOPtBCtqyxZUFbE7ipueyunyGVOKIfRbqMMgA4aJjrdZXPf8AU2W0ZsdRN0oab/RGfqFuyFghVdSrVlvk35sIkjSSbH0TtaGm/wBEY+gWprd1WGzX4qNjb9Y3PZ9DZS8hKQov360NYzkvNjsk+BVGL7gad9zR1MkR/DIBI32eq4e25Vf4/ukr6K7hDz2D1oCX5fkycP0XSpCUqVRxy7ovV7S6/O846MWcckW1WF1BtTu8o8UDjPEGynSWOzX38ej/AIgVRu2e7Spwm73DmwXsJWA2Hbjbqz5jxWosMbt7t7D7MuT4+D4+vQjzpSjqRFCEK7AghCEhAhCEhArg3YbnOeG1OLsIjOcUBuC/s5/UDs3U9bDU3ObsBPwV2INvGDeCMj0yD944dgdB1OegzvMBUd/ftN0qT8X7ILCHFiwwhjWtY0Na0AANAADRkAANAnssgLNlSqGYXMWyxZelkpCTgLMQhKQvQhKVGnEcmeZCUpylKhTiPQhSlOUhUGoh6EK85Yg8FrwHNIIIcAQQciCDqvUpSoM9AiKU3k7o+SHVOEsJYM5IRclndzOpHduo6XGlTLsNUrvc3bCHjraBtmE3njA9Ak/eNHYnUdDnoctngeOObVtcvXg/Z+zIlajl2olTIQhbUiApjuv2J/rFYBKDyIrPmI6i/mx36FxB9wcoeBfRdUbuNlRhVBFE5tpXDmTd+a4Zj4RYe5VuI3X+PS7O96L3Y+Ec2SeGIMa1rAGtaAGgCwDQLAADQAL1CQJwsvTJDGCYBKFotptuqTCXwNr5CzncXCQ0uADeG5dw5gecPmrClDaeSBtm/slK8MOxWKrjElLKyVh0dG4OHsy0Pgc1Fse3r0FDURwPm43ueGP5dnNhBNi5772FuoFyE50pSeUULMlxSFPdKVXVAiEKUpilcVAqD0IUpUUwTelQ1s8kDJuB7XljOZZrZQDYOY+9jfoDYlSLEsSipYzJVStjYNXPcGj2Z6nwGajV6FSnLZlFpsdGSZ7FKVpdndtKXFHTNoZC/lcPES0tBDuKxF8yPNPyW6KrbinOnLZmmn1CRae4wlliD2lrwC0gggi4LSLEEdbhMhRB5zVvL2M/pNWRGDyJbvhJ6C/nMv14SR7i1RFdPbwtlxilDLGG3laOZD/laMh8QuPeFzERbVeo4HiDvLft96Oj68n5+qK6tDYkTXdBs/5dikPGLsg+3f8ACRwD95aumgqm/wCP2EculqahwzlkDG3/AARi9x8Tz+0K2AqjFa/3Llx4R0+QlNZRHCYJAUwKjQkOY4K0G1mxlFibOLEogeBptJxFjo2DzieK9gBrnkt8CqT3z7byVU7cMw65u4Nm4NZJSRwQjwGV+5sOmdnaKVSeUXl15A5aIrSur/Ip6qPBaqc07gWl2bDJENeINOY8bDI6C9lZG5/dxQ10AqqmTyiRrrOhI4WxO6Bzb3fcZg5N8DZTrd9u2hwqlcydjJJ5m2ncQCC0jOIX9Xv+I59rVxV0z9kMaY+EPdR1GQaLniiJHEz/ALnRkgjqRbuVZyuVWUqdJ5PnzyB7OWrL6awNADQAALADIADQWWChr+IAjQ55gjL2HRYJWaqSDowV5yMDgQ4Ag5EHMEdRZOUkj+EEnQZ6E/IaqDNhEUpvc3eUNFCamnf5O9zrNhA4myu6ho1ZYZnUeAuq6oq7yyemjxipnEDQGh2byyM6cIcch42OQ0NlOaWmftbjD3TB7aSDItNxwxAnhZ4OeQSeoF+wVg7fbuosUpWtgY2OaFtoHAAANAyiNvV7dte99Gr6NooULiTcnvenYzWn/QGxtZuJstl9kKPDmcWHxgcbReTiLy9npA8V7EHXLJbwqnN0G2clNMcNxC4s4th49Y5QTxRHwOduxuOuVxlY/FaFWhXcastrPVPmuDJVJprQwhCFUBQXN+9rAfIsTl4BZk327fiJ4x+4OXSCq3f1hPMpaadozikLHfkkGp+Jg/UrQfTtz9m9UeE9Pj+/UBXjnDwJdupouThFGLW4mmQ37vc530speCtJsezhw+hA/t4fnG0/ytyCiVqm1WnLm36nEtEOCmBSArIKfGZxoe6102ztPJUx1T4GGoYCGyW84Ai2ffLS+nRffdZupMarW5jchrrympmPLC9jXFh4mFzQS11iLgn0TYkXCe6xdcdQWRklYJWLrBKBKY5ICUpKCUpKiTkOR5R0zGF5YxrS88Ty1oBc6wFyR6RsBmUxWSlKh1JZj0jXRbP07KmSpZAwTvADpLedYC3uy1tr1X3LJWFDq1JTfaeY9LIEIQhHQUU3pUfOwmsFr8LRILd2OafpdStana5nFh9aD/bzfKNx/hSbSbhcU5LhJeo2aziz12Qk4sPoSP7eH5RtH8LcAqI7q63nYRRm9+FpjN+7HOH0spYCrGv2K84vhJ+oOOqR6ArN0l1m67GYsh7oului6KqhzIe6xdLdF0nUFkZusErF1i6FKZ3ICVglBKUlR5zHJASlJQSsEqJOQ5IwhCFHHAhCEhAtTtc/hw+tJ/t5vnG4fytsopvSrOThNYb24miMW7vc0fS6k2kHO4pxXGS9Rs3lFka3B4vx0tTA45xSB7fySC1h8TD+4K0wVzZulx7yLE4uI2ZN9g74iOA/uDV0iCrzH6LoXjlwlr8/36gaLziegKLpLrN1TqoFyHus3SXWn2o2tp8Kh5tY+17hjG2L5Hdmt+p0HVHp7VSShBZtjXpqzcSzBjS57g1rRclxAAA1JJyCrnajfhS0pLKFpqXjLiB4Iwfz2u/3C3ioVPXYltdK5kI5VK12YuRGzqON2srvD5BWRspuro8NDXFnPmH/AFJQDZ3dsejfmfFXbt7ayWd09qf8Vw8X++YLalPu7iAx7TY/jHnUcb4ozoYmCJtj2kkzd7QSnbu1xuXOauIv0fVyn/1uFdt0XQJY3KGlGnCK8M3+Tv2ebZSLtiMfpfOhq3vtoGVTnf8AjIbFKzebi2FODcWpuY3T7VnLJ9krBwk+4q7iV5zwtkaWyNDmnItcAQR2IORQnjUamlxRhJdFk/yd+y13WyJbL706PEuFgfyZjly5iBc9mv8ARd7Mj4KYKtdrdytPUhz8NPk8uvBmYnHtbVnuy8FGsD2/rcAmFLjUb3xDIcWb2s0DmSaSN8CfYQuTw6heRc7GWq3we/yfH91OqpKGk/yXehfHhOLxVsTZaSQSRu0Le/UEagjsV9iz0ouLcZLJoPvBCELggVW7+sW5dLTQNOcshe78kY0PxPH6FWkub97WPeW4nLwG7IfsG/CTxn9xctB9O233r1S4Q1+P79AFeWUPEhoNtF07u92oGKUMUhdeVo5c3+VozPxCx95XMKl27TbP+k1YMhPIlsyYDoL+a+3XhJPuLlsccw93lv2O9HVdea8/VEWjPYlqdK3WbpIpQ9ocwgtIBBBuC0i4IPW4TLzDNosSP7a7axYPBzJfOkdcRRg2L3fw0dT/ACVVezWylVtPUmsxRzm097ZZcQB+7jHqtHV3t1Kk2Mbq5sQxZ01dUcylycBezg0HKANHogfiGo8SrKp6dsTGsiaGtaA1rWiwDRkAB0WhV5RsKCVu9qrNay/j0XX98I+w5vtbkJh2Hx0sTIqaNscbRZrWiwH/ANPicyvousIVBKo5PN7w+Rm6xdCEzaZ0EIQuCBavaLZqDE4TFWRhzdWkZOY78TXdD9eq2iE+E5U5KUHk0caz0ZQtTS1uyFXxxEy0shtncMkb+F1vQeBof0uLhXJsztNDikDZqV1wcnNPpMf1a4dD9V9uJYbHVxPiqWB8bxZzT1H8EdD0VZbNbuazCcWBopR5GRd7n58UV/unMGrx0dp17hX9S4oYlRcqzUK0Vv4TS5/7fvgFRdN6aotZCEssoY0ueQ1oBJJNgGgXJJ6WCzocjm8LagYXQyyB1pXDlw/5XDI/CLn3BcxE31Ut3l7Z/wBWqyYyeRFdkIPUX859unEQPcGqIr1HA8Pdnb9vvS1fTkvL1ZXVp7cgQhCvQJbO6PeSIeCir3WYTaCQn0CT9249idD0OWhyupceK2d229zkhtNizyWDKOY3JZ2a/qR2dqOtxpiscwNzbubZa8V7r3RLo1suzIupCWKUPaHMIc0gEFpBBBzBBGoTLDEwEIQkIEIQkIEIQkIEIQkIEISyyhjS55DWgEkuIAAGZJJ0CQhlSu9zeSJuOioHXYDaeQH0yD9209gdT1OWgzN5O9znB1NhLyGHKSYXBf3azqB3dqelhrUy3OB4G4NXNyteC937Ih1q2fZiCEIW1IgIQhIQIQhIRLtjN5dThNmNPNgvcxPJsO/A7VnzHgrw2X3hUmKACCUNlOsUlmvv4dH/AAkrmFZBtoqLEMDt7x7fdlzXHxXH16hoVpQOwkLm/Ad7VfRWBl57B6s4L8vz5OH6qfYTv6p5LCsppIj3jIkb7fVcPZYrHXP07e0e6ttdPh6/jMlRrwfQtJCilHvSw2a3DWNbfpI17PqLLas2uo3aVtP/AL4x9SqidpcQeUqcl5MKpxfE2yFqX7XUbda2n/3xn6Faqs3pYbDfirGut0ja9/0FkoWlxN5RpyfkxOcVxJWhVbi2/qnjuKOmklPeQiNvt9Zx9lgoDj29qvrbgS8hh9WAFmX583H9Vb2307e1u8thdfha/nIFKvBdS69qN4VJhYInlDpRpFHZz7+PRnxEKj9s95dTi12OPKgvcRMJse3G7V/yHgokTfVYWxw/A7eze33pc3w8Fw9epFnWlMEIQr0CCEISEf/Z"/>
          <p:cNvSpPr>
            <a:spLocks noChangeAspect="1" noChangeArrowheads="1"/>
          </p:cNvSpPr>
          <p:nvPr/>
        </p:nvSpPr>
        <p:spPr bwMode="auto">
          <a:xfrm>
            <a:off x="74613" y="-76358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/9j/4AAQSkZJRgABAQAAAQABAAD/2wCEAAkGBhQNEBAUDBAVFBQVFhgUFRcSFBUWGhYQGhYXFRQXHhQYHyYgFyUjHRUcKy8iIycpLSwwHh4xNTwsNSYvOCsBCQoKDgwOGg8PGikiHyEsLDA1NTIsKSwuMDUsKSk1KS0tKSwtLCwpKS0sLSw1LCkpLC81LDUpMC0tLDU1LDU0Kv/AABEIAKAAoAMBIgACEQEDEQH/xAAcAAACAgMBAQAAAAAAAAAAAAAAAgYHAQUIAwT/xAA9EAABAwIDBgEJBwQBBQAAAAABAAIDBBEFITEGBxITQVFhFCIyQnGBgqGxIzNScpGSwRVUc5MIQ2KistH/xAAbAQABBQEBAAAAAAAAAAAAAAADAAIEBQYBB//EADARAAIBAgMFBwQCAwAAAAAAAAABAgMEBREhEjFBUWEiMnGBscHRBhOR8FKhFGLh/9oADAMBAAIRAxEAPwCjUIQkIEIQkIFkC+imGxO6+qxiz2jlQXsZZAbHvwN1f8h4q+dlN29HhQaaeIPlGs0tnPv4dGfCAq+5xCnQ03vl8j4wbKL2f3P4hXWcYeQw+tUEsy/Jm75KwsI/4+08djW1Mkp/DG0RN9nrOPtBCtqyxZUFbE7ipueyunyGVOKIfRbqMMgA4aJjrdZXPf8AU2W0ZsdRN0oab/RGfqFuyFghVdSrVlvk35sIkjSSbH0TtaGm/wBEY+gWprd1WGzX4qNjb9Y3PZ9DZS8hKQov360NYzkvNjsk+BVGL7gad9zR1MkR/DIBI32eq4e25Vf4/ukr6K7hDz2D1oCX5fkycP0XSpCUqVRxy7ovV7S6/O846MWcckW1WF1BtTu8o8UDjPEGynSWOzX38ej/AIgVRu2e7Spwm73DmwXsJWA2Hbjbqz5jxWosMbt7t7D7MuT4+D4+vQjzpSjqRFCEK7AghCEhAhCEhArg3YbnOeG1OLsIjOcUBuC/s5/UDs3U9bDU3ObsBPwV2INvGDeCMj0yD944dgdB1OegzvMBUd/ftN0qT8X7ILCHFiwwhjWtY0Na0AANAADRkAANAnssgLNlSqGYXMWyxZelkpCTgLMQhKQvQhKVGnEcmeZCUpylKhTiPQhSlOUhUGoh6EK85Yg8FrwHNIIIcAQQciCDqvUpSoM9AiKU3k7o+SHVOEsJYM5IRclndzOpHduo6XGlTLsNUrvc3bCHjraBtmE3njA9Ak/eNHYnUdDnoctngeOObVtcvXg/Z+zIlajl2olTIQhbUiApjuv2J/rFYBKDyIrPmI6i/mx36FxB9wcoeBfRdUbuNlRhVBFE5tpXDmTd+a4Zj4RYe5VuI3X+PS7O96L3Y+Ec2SeGIMa1rAGtaAGgCwDQLAADQAL1CQJwsvTJDGCYBKFotptuqTCXwNr5CzncXCQ0uADeG5dw5gecPmrClDaeSBtm/slK8MOxWKrjElLKyVh0dG4OHsy0Pgc1Fse3r0FDURwPm43ueGP5dnNhBNi5772FuoFyE50pSeUULMlxSFPdKVXVAiEKUpilcVAqD0IUpUUwTelQ1s8kDJuB7XljOZZrZQDYOY+9jfoDYlSLEsSipYzJVStjYNXPcGj2Z6nwGajV6FSnLZlFpsdGSZ7FKVpdndtKXFHTNoZC/lcPES0tBDuKxF8yPNPyW6KrbinOnLZmmn1CRae4wlliD2lrwC0gggi4LSLEEdbhMhRB5zVvL2M/pNWRGDyJbvhJ6C/nMv14SR7i1RFdPbwtlxilDLGG3laOZD/laMh8QuPeFzERbVeo4HiDvLft96Oj68n5+qK6tDYkTXdBs/5dikPGLsg+3f8ACRwD95aumgqm/wCP2EculqahwzlkDG3/AARi9x8Tz+0K2AqjFa/3Llx4R0+QlNZRHCYJAUwKjQkOY4K0G1mxlFibOLEogeBptJxFjo2DzieK9gBrnkt8CqT3z7byVU7cMw65u4Nm4NZJSRwQjwGV+5sOmdnaKVSeUXl15A5aIrSur/Ip6qPBaqc07gWl2bDJENeINOY8bDI6C9lZG5/dxQ10AqqmTyiRrrOhI4WxO6Bzb3fcZg5N8DZTrd9u2hwqlcydjJJ5m2ncQCC0jOIX9Xv+I59rVxV0z9kMaY+EPdR1GQaLniiJHEz/ALnRkgjqRbuVZyuVWUqdJ5PnzyB7OWrL6awNADQAALADIADQWWChr+IAjQ55gjL2HRYJWaqSDowV5yMDgQ4Ag5EHMEdRZOUkj+EEnQZ6E/IaqDNhEUpvc3eUNFCamnf5O9zrNhA4myu6ho1ZYZnUeAuq6oq7yyemjxipnEDQGh2byyM6cIcch42OQ0NlOaWmftbjD3TB7aSDItNxwxAnhZ4OeQSeoF+wVg7fbuosUpWtgY2OaFtoHAAANAyiNvV7dte99Gr6NooULiTcnvenYzWn/QGxtZuJstl9kKPDmcWHxgcbReTiLy9npA8V7EHXLJbwqnN0G2clNMcNxC4s4th49Y5QTxRHwOduxuOuVxlY/FaFWhXcastrPVPmuDJVJprQwhCFUBQXN+9rAfIsTl4BZk327fiJ4x+4OXSCq3f1hPMpaadozikLHfkkGp+Jg/UrQfTtz9m9UeE9Pj+/UBXjnDwJdupouThFGLW4mmQ37vc530speCtJsezhw+hA/t4fnG0/ytyCiVqm1WnLm36nEtEOCmBSArIKfGZxoe6102ztPJUx1T4GGoYCGyW84Ai2ffLS+nRffdZupMarW5jchrrympmPLC9jXFh4mFzQS11iLgn0TYkXCe6xdcdQWRklYJWLrBKBKY5ICUpKCUpKiTkOR5R0zGF5YxrS88Ty1oBc6wFyR6RsBmUxWSlKh1JZj0jXRbP07KmSpZAwTvADpLedYC3uy1tr1X3LJWFDq1JTfaeY9LIEIQhHQUU3pUfOwmsFr8LRILd2OafpdStana5nFh9aD/bzfKNx/hSbSbhcU5LhJeo2aziz12Qk4sPoSP7eH5RtH8LcAqI7q63nYRRm9+FpjN+7HOH0spYCrGv2K84vhJ+oOOqR6ArN0l1m67GYsh7oului6KqhzIe6xdLdF0nUFkZusErF1i6FKZ3ICVglBKUlR5zHJASlJQSsEqJOQ5IwhCFHHAhCEhAtTtc/hw+tJ/t5vnG4fytsopvSrOThNYb24miMW7vc0fS6k2kHO4pxXGS9Rs3lFka3B4vx0tTA45xSB7fySC1h8TD+4K0wVzZulx7yLE4uI2ZN9g74iOA/uDV0iCrzH6LoXjlwlr8/36gaLziegKLpLrN1TqoFyHus3SXWn2o2tp8Kh5tY+17hjG2L5Hdmt+p0HVHp7VSShBZtjXpqzcSzBjS57g1rRclxAAA1JJyCrnajfhS0pLKFpqXjLiB4Iwfz2u/3C3ioVPXYltdK5kI5VK12YuRGzqON2srvD5BWRspuro8NDXFnPmH/AFJQDZ3dsejfmfFXbt7ayWd09qf8Vw8X++YLalPu7iAx7TY/jHnUcb4ozoYmCJtj2kkzd7QSnbu1xuXOauIv0fVyn/1uFdt0XQJY3KGlGnCK8M3+Tv2ebZSLtiMfpfOhq3vtoGVTnf8AjIbFKzebi2FODcWpuY3T7VnLJ9krBwk+4q7iV5zwtkaWyNDmnItcAQR2IORQnjUamlxRhJdFk/yd+y13WyJbL706PEuFgfyZjly5iBc9mv8ARd7Mj4KYKtdrdytPUhz8NPk8uvBmYnHtbVnuy8FGsD2/rcAmFLjUb3xDIcWb2s0DmSaSN8CfYQuTw6heRc7GWq3we/yfH91OqpKGk/yXehfHhOLxVsTZaSQSRu0Le/UEagjsV9iz0ouLcZLJoPvBCELggVW7+sW5dLTQNOcshe78kY0PxPH6FWkub97WPeW4nLwG7IfsG/CTxn9xctB9O233r1S4Q1+P79AFeWUPEhoNtF07u92oGKUMUhdeVo5c3+VozPxCx95XMKl27TbP+k1YMhPIlsyYDoL+a+3XhJPuLlsccw93lv2O9HVdea8/VEWjPYlqdK3WbpIpQ9ocwgtIBBBuC0i4IPW4TLzDNosSP7a7axYPBzJfOkdcRRg2L3fw0dT/ACVVezWylVtPUmsxRzm097ZZcQB+7jHqtHV3t1Kk2Mbq5sQxZ01dUcylycBezg0HKANHogfiGo8SrKp6dsTGsiaGtaA1rWiwDRkAB0WhV5RsKCVu9qrNay/j0XX98I+w5vtbkJh2Hx0sTIqaNscbRZrWiwH/ANPicyvousIVBKo5PN7w+Rm6xdCEzaZ0EIQuCBavaLZqDE4TFWRhzdWkZOY78TXdD9eq2iE+E5U5KUHk0caz0ZQtTS1uyFXxxEy0shtncMkb+F1vQeBof0uLhXJsztNDikDZqV1wcnNPpMf1a4dD9V9uJYbHVxPiqWB8bxZzT1H8EdD0VZbNbuazCcWBopR5GRd7n58UV/unMGrx0dp17hX9S4oYlRcqzUK0Vv4TS5/7fvgFRdN6aotZCEssoY0ueQ1oBJJNgGgXJJ6WCzocjm8LagYXQyyB1pXDlw/5XDI/CLn3BcxE31Ut3l7Z/wBWqyYyeRFdkIPUX859unEQPcGqIr1HA8Pdnb9vvS1fTkvL1ZXVp7cgQhCvQJbO6PeSIeCir3WYTaCQn0CT9249idD0OWhyupceK2d229zkhtNizyWDKOY3JZ2a/qR2dqOtxpiscwNzbubZa8V7r3RLo1suzIupCWKUPaHMIc0gEFpBBBzBBGoTLDEwEIQkIEIQkIEIQkIEIQkIEISyyhjS55DWgEkuIAAGZJJ0CQhlSu9zeSJuOioHXYDaeQH0yD9209gdT1OWgzN5O9znB1NhLyGHKSYXBf3azqB3dqelhrUy3OB4G4NXNyteC937Ih1q2fZiCEIW1IgIQhIQIQhIRLtjN5dThNmNPNgvcxPJsO/A7VnzHgrw2X3hUmKACCUNlOsUlmvv4dH/AAkrmFZBtoqLEMDt7x7fdlzXHxXH16hoVpQOwkLm/Ad7VfRWBl57B6s4L8vz5OH6qfYTv6p5LCsppIj3jIkb7fVcPZYrHXP07e0e6ttdPh6/jMlRrwfQtJCilHvSw2a3DWNbfpI17PqLLas2uo3aVtP/AL4x9SqidpcQeUqcl5MKpxfE2yFqX7XUbda2n/3xn6Faqs3pYbDfirGut0ja9/0FkoWlxN5RpyfkxOcVxJWhVbi2/qnjuKOmklPeQiNvt9Zx9lgoDj29qvrbgS8hh9WAFmX583H9Vb2307e1u8thdfha/nIFKvBdS69qN4VJhYInlDpRpFHZz7+PRnxEKj9s95dTi12OPKgvcRMJse3G7V/yHgokTfVYWxw/A7eze33pc3w8Fw9epFnWlMEIQr0CCEISEf/Z"/>
          <p:cNvSpPr>
            <a:spLocks noChangeAspect="1" noChangeArrowheads="1"/>
          </p:cNvSpPr>
          <p:nvPr/>
        </p:nvSpPr>
        <p:spPr bwMode="auto">
          <a:xfrm>
            <a:off x="74613" y="-76358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g;base64,/9j/4AAQSkZJRgABAQAAAQABAAD/2wCEAAkGBhQNEBAUDBAVFBQVFhgUFRcSFBUWGhYQGhYXFRQXHhQYHyYgFyUjHRUcKy8iIycpLSwwHh4xNTwsNSYvOCsBCQoKDgwOGg8PGikiHyEsLDA1NTIsKSwuMDUsKSk1KS0tKSwtLCwpKS0sLSw1LCkpLC81LDUpMC0tLDU1LDU0Kv/AABEIAKAAoAMBIgACEQEDEQH/xAAcAAACAgMBAQAAAAAAAAAAAAAAAgYHAQUIAwT/xAA9EAABAwIDBgEJBwQBBQAAAAABAAIDBBEFITEGBxITQVFhFCIyQnGBgqGxIzNScpGSwRVUc5MIQ2KistH/xAAbAQABBQEBAAAAAAAAAAAAAAADAAIEBQYBB//EADARAAIBAgMFBwQCAwAAAAAAAAABAgMEBREhEjFBUWEiMnGBscHRBhOR8FKhFGLh/9oADAMBAAIRAxEAPwCjUIQkIEIQkIFkC+imGxO6+qxiz2jlQXsZZAbHvwN1f8h4q+dlN29HhQaaeIPlGs0tnPv4dGfCAq+5xCnQ03vl8j4wbKL2f3P4hXWcYeQw+tUEsy/Jm75KwsI/4+08djW1Mkp/DG0RN9nrOPtBCtqyxZUFbE7ipueyunyGVOKIfRbqMMgA4aJjrdZXPf8AU2W0ZsdRN0oab/RGfqFuyFghVdSrVlvk35sIkjSSbH0TtaGm/wBEY+gWprd1WGzX4qNjb9Y3PZ9DZS8hKQov360NYzkvNjsk+BVGL7gad9zR1MkR/DIBI32eq4e25Vf4/ukr6K7hDz2D1oCX5fkycP0XSpCUqVRxy7ovV7S6/O846MWcckW1WF1BtTu8o8UDjPEGynSWOzX38ej/AIgVRu2e7Spwm73DmwXsJWA2Hbjbqz5jxWosMbt7t7D7MuT4+D4+vQjzpSjqRFCEK7AghCEhAhCEhArg3YbnOeG1OLsIjOcUBuC/s5/UDs3U9bDU3ObsBPwV2INvGDeCMj0yD944dgdB1OegzvMBUd/ftN0qT8X7ILCHFiwwhjWtY0Na0AANAADRkAANAnssgLNlSqGYXMWyxZelkpCTgLMQhKQvQhKVGnEcmeZCUpylKhTiPQhSlOUhUGoh6EK85Yg8FrwHNIIIcAQQciCDqvUpSoM9AiKU3k7o+SHVOEsJYM5IRclndzOpHduo6XGlTLsNUrvc3bCHjraBtmE3njA9Ak/eNHYnUdDnoctngeOObVtcvXg/Z+zIlajl2olTIQhbUiApjuv2J/rFYBKDyIrPmI6i/mx36FxB9wcoeBfRdUbuNlRhVBFE5tpXDmTd+a4Zj4RYe5VuI3X+PS7O96L3Y+Ec2SeGIMa1rAGtaAGgCwDQLAADQAL1CQJwsvTJDGCYBKFotptuqTCXwNr5CzncXCQ0uADeG5dw5gecPmrClDaeSBtm/slK8MOxWKrjElLKyVh0dG4OHsy0Pgc1Fse3r0FDURwPm43ueGP5dnNhBNi5772FuoFyE50pSeUULMlxSFPdKVXVAiEKUpilcVAqD0IUpUUwTelQ1s8kDJuB7XljOZZrZQDYOY+9jfoDYlSLEsSipYzJVStjYNXPcGj2Z6nwGajV6FSnLZlFpsdGSZ7FKVpdndtKXFHTNoZC/lcPES0tBDuKxF8yPNPyW6KrbinOnLZmmn1CRae4wlliD2lrwC0gggi4LSLEEdbhMhRB5zVvL2M/pNWRGDyJbvhJ6C/nMv14SR7i1RFdPbwtlxilDLGG3laOZD/laMh8QuPeFzERbVeo4HiDvLft96Oj68n5+qK6tDYkTXdBs/5dikPGLsg+3f8ACRwD95aumgqm/wCP2EculqahwzlkDG3/AARi9x8Tz+0K2AqjFa/3Llx4R0+QlNZRHCYJAUwKjQkOY4K0G1mxlFibOLEogeBptJxFjo2DzieK9gBrnkt8CqT3z7byVU7cMw65u4Nm4NZJSRwQjwGV+5sOmdnaKVSeUXl15A5aIrSur/Ip6qPBaqc07gWl2bDJENeINOY8bDI6C9lZG5/dxQ10AqqmTyiRrrOhI4WxO6Bzb3fcZg5N8DZTrd9u2hwqlcydjJJ5m2ncQCC0jOIX9Xv+I59rVxV0z9kMaY+EPdR1GQaLniiJHEz/ALnRkgjqRbuVZyuVWUqdJ5PnzyB7OWrL6awNADQAALADIADQWWChr+IAjQ55gjL2HRYJWaqSDowV5yMDgQ4Ag5EHMEdRZOUkj+EEnQZ6E/IaqDNhEUpvc3eUNFCamnf5O9zrNhA4myu6ho1ZYZnUeAuq6oq7yyemjxipnEDQGh2byyM6cIcch42OQ0NlOaWmftbjD3TB7aSDItNxwxAnhZ4OeQSeoF+wVg7fbuosUpWtgY2OaFtoHAAANAyiNvV7dte99Gr6NooULiTcnvenYzWn/QGxtZuJstl9kKPDmcWHxgcbReTiLy9npA8V7EHXLJbwqnN0G2clNMcNxC4s4th49Y5QTxRHwOduxuOuVxlY/FaFWhXcastrPVPmuDJVJprQwhCFUBQXN+9rAfIsTl4BZk327fiJ4x+4OXSCq3f1hPMpaadozikLHfkkGp+Jg/UrQfTtz9m9UeE9Pj+/UBXjnDwJdupouThFGLW4mmQ37vc530speCtJsezhw+hA/t4fnG0/ytyCiVqm1WnLm36nEtEOCmBSArIKfGZxoe6102ztPJUx1T4GGoYCGyW84Ai2ffLS+nRffdZupMarW5jchrrympmPLC9jXFh4mFzQS11iLgn0TYkXCe6xdcdQWRklYJWLrBKBKY5ICUpKCUpKiTkOR5R0zGF5YxrS88Ty1oBc6wFyR6RsBmUxWSlKh1JZj0jXRbP07KmSpZAwTvADpLedYC3uy1tr1X3LJWFDq1JTfaeY9LIEIQhHQUU3pUfOwmsFr8LRILd2OafpdStana5nFh9aD/bzfKNx/hSbSbhcU5LhJeo2aziz12Qk4sPoSP7eH5RtH8LcAqI7q63nYRRm9+FpjN+7HOH0spYCrGv2K84vhJ+oOOqR6ArN0l1m67GYsh7oului6KqhzIe6xdLdF0nUFkZusErF1i6FKZ3ICVglBKUlR5zHJASlJQSsEqJOQ5IwhCFHHAhCEhAtTtc/hw+tJ/t5vnG4fytsopvSrOThNYb24miMW7vc0fS6k2kHO4pxXGS9Rs3lFka3B4vx0tTA45xSB7fySC1h8TD+4K0wVzZulx7yLE4uI2ZN9g74iOA/uDV0iCrzH6LoXjlwlr8/36gaLziegKLpLrN1TqoFyHus3SXWn2o2tp8Kh5tY+17hjG2L5Hdmt+p0HVHp7VSShBZtjXpqzcSzBjS57g1rRclxAAA1JJyCrnajfhS0pLKFpqXjLiB4Iwfz2u/3C3ioVPXYltdK5kI5VK12YuRGzqON2srvD5BWRspuro8NDXFnPmH/AFJQDZ3dsejfmfFXbt7ayWd09qf8Vw8X++YLalPu7iAx7TY/jHnUcb4ozoYmCJtj2kkzd7QSnbu1xuXOauIv0fVyn/1uFdt0XQJY3KGlGnCK8M3+Tv2ebZSLtiMfpfOhq3vtoGVTnf8AjIbFKzebi2FODcWpuY3T7VnLJ9krBwk+4q7iV5zwtkaWyNDmnItcAQR2IORQnjUamlxRhJdFk/yd+y13WyJbL706PEuFgfyZjly5iBc9mv8ARd7Mj4KYKtdrdytPUhz8NPk8uvBmYnHtbVnuy8FGsD2/rcAmFLjUb3xDIcWb2s0DmSaSN8CfYQuTw6heRc7GWq3we/yfH91OqpKGk/yXehfHhOLxVsTZaSQSRu0Le/UEagjsV9iz0ouLcZLJoPvBCELggVW7+sW5dLTQNOcshe78kY0PxPH6FWkub97WPeW4nLwG7IfsG/CTxn9xctB9O233r1S4Q1+P79AFeWUPEhoNtF07u92oGKUMUhdeVo5c3+VozPxCx95XMKl27TbP+k1YMhPIlsyYDoL+a+3XhJPuLlsccw93lv2O9HVdea8/VEWjPYlqdK3WbpIpQ9ocwgtIBBBuC0i4IPW4TLzDNosSP7a7axYPBzJfOkdcRRg2L3fw0dT/ACVVezWylVtPUmsxRzm097ZZcQB+7jHqtHV3t1Kk2Mbq5sQxZ01dUcylycBezg0HKANHogfiGo8SrKp6dsTGsiaGtaA1rWiwDRkAB0WhV5RsKCVu9qrNay/j0XX98I+w5vtbkJh2Hx0sTIqaNscbRZrWiwH/ANPicyvousIVBKo5PN7w+Rm6xdCEzaZ0EIQuCBavaLZqDE4TFWRhzdWkZOY78TXdD9eq2iE+E5U5KUHk0caz0ZQtTS1uyFXxxEy0shtncMkb+F1vQeBof0uLhXJsztNDikDZqV1wcnNPpMf1a4dD9V9uJYbHVxPiqWB8bxZzT1H8EdD0VZbNbuazCcWBopR5GRd7n58UV/unMGrx0dp17hX9S4oYlRcqzUK0Vv4TS5/7fvgFRdN6aotZCEssoY0ueQ1oBJJNgGgXJJ6WCzocjm8LagYXQyyB1pXDlw/5XDI/CLn3BcxE31Ut3l7Z/wBWqyYyeRFdkIPUX859unEQPcGqIr1HA8Pdnb9vvS1fTkvL1ZXVp7cgQhCvQJbO6PeSIeCir3WYTaCQn0CT9249idD0OWhyupceK2d229zkhtNizyWDKOY3JZ2a/qR2dqOtxpiscwNzbubZa8V7r3RLo1suzIupCWKUPaHMIc0gEFpBBBzBBGoTLDEwEIQkIEIQkIEIQkIEIQkIEISyyhjS55DWgEkuIAAGZJJ0CQhlSu9zeSJuOioHXYDaeQH0yD9209gdT1OWgzN5O9znB1NhLyGHKSYXBf3azqB3dqelhrUy3OB4G4NXNyteC937Ih1q2fZiCEIW1IgIQhIQIQhIRLtjN5dThNmNPNgvcxPJsO/A7VnzHgrw2X3hUmKACCUNlOsUlmvv4dH/AAkrmFZBtoqLEMDt7x7fdlzXHxXH16hoVpQOwkLm/Ad7VfRWBl57B6s4L8vz5OH6qfYTv6p5LCsppIj3jIkb7fVcPZYrHXP07e0e6ttdPh6/jMlRrwfQtJCilHvSw2a3DWNbfpI17PqLLas2uo3aVtP/AL4x9SqidpcQeUqcl5MKpxfE2yFqX7XUbda2n/3xn6Faqs3pYbDfirGut0ja9/0FkoWlxN5RpyfkxOcVxJWhVbi2/qnjuKOmklPeQiNvt9Zx9lgoDj29qvrbgS8hh9WAFmX583H9Vb2307e1u8thdfha/nIFKvBdS69qN4VJhYInlDpRpFHZz7+PRnxEKj9s95dTi12OPKgvcRMJse3G7V/yHgokTfVYWxw/A7eze33pc3w8Fw9epFnWlMEIQr0CCEISEf/Z"/>
          <p:cNvSpPr>
            <a:spLocks noChangeAspect="1" noChangeArrowheads="1"/>
          </p:cNvSpPr>
          <p:nvPr/>
        </p:nvSpPr>
        <p:spPr bwMode="auto">
          <a:xfrm>
            <a:off x="74613" y="-76358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0951" y="3019426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http://t3.gstatic.com/images?q=tbn:ANd9GcRIMO3xlX5lWInvlMuFyYuMI5XlEruicDbzmcnKl_bC2Sl5cxrC0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8388" y="3986213"/>
            <a:ext cx="1011237" cy="7424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  <p:bldGraphic spid="6" grpId="0">
        <p:bldAsOne/>
      </p:bldGraphic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228614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MCAS: Presentation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199" y="1316427"/>
            <a:ext cx="8781777" cy="518124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Typical presentation</a:t>
            </a:r>
          </a:p>
          <a:p>
            <a:pPr lvl="1" eaLnBrk="1" hangingPunct="1"/>
            <a:r>
              <a:rPr lang="en-US" dirty="0" smtClean="0"/>
              <a:t>Age of onset: typically &lt; 20 but unrecognized for decades</a:t>
            </a:r>
          </a:p>
          <a:p>
            <a:pPr lvl="1" eaLnBrk="1" hangingPunct="1"/>
            <a:r>
              <a:rPr lang="en-US" dirty="0" smtClean="0"/>
              <a:t>Usually multisystem; can affect </a:t>
            </a:r>
            <a:r>
              <a:rPr lang="en-US" u="sng" dirty="0" smtClean="0"/>
              <a:t>every</a:t>
            </a:r>
            <a:r>
              <a:rPr lang="en-US" dirty="0" smtClean="0"/>
              <a:t> system</a:t>
            </a:r>
          </a:p>
          <a:p>
            <a:pPr lvl="1" eaLnBrk="1" hangingPunct="1"/>
            <a:r>
              <a:rPr lang="en-US" dirty="0" smtClean="0"/>
              <a:t>Symptoms often (but not always) “inflammatory”</a:t>
            </a:r>
          </a:p>
          <a:p>
            <a:pPr lvl="1" eaLnBrk="1" hangingPunct="1"/>
            <a:r>
              <a:rPr lang="en-US" dirty="0"/>
              <a:t>Perplexingly inconstant </a:t>
            </a:r>
            <a:r>
              <a:rPr lang="en-US" dirty="0" smtClean="0"/>
              <a:t>course:</a:t>
            </a:r>
          </a:p>
          <a:p>
            <a:pPr lvl="2" eaLnBrk="1" hangingPunct="1"/>
            <a:r>
              <a:rPr lang="en-US" dirty="0" smtClean="0"/>
              <a:t>Abnormalities often externally </a:t>
            </a:r>
            <a:r>
              <a:rPr lang="en-US" dirty="0" err="1" smtClean="0"/>
              <a:t>inapparent</a:t>
            </a:r>
            <a:r>
              <a:rPr lang="en-US" dirty="0" smtClean="0"/>
              <a:t> (“she looks fine!”)</a:t>
            </a:r>
          </a:p>
          <a:p>
            <a:pPr lvl="2" eaLnBrk="1" hangingPunct="1"/>
            <a:r>
              <a:rPr lang="en-US" dirty="0" smtClean="0"/>
              <a:t>Chronic or waxing/waning or episodic (“flares”, “spells”)</a:t>
            </a:r>
          </a:p>
          <a:p>
            <a:pPr lvl="2" eaLnBrk="1" hangingPunct="1"/>
            <a:r>
              <a:rPr lang="en-US" dirty="0" smtClean="0"/>
              <a:t>Different symptoms at different times</a:t>
            </a:r>
          </a:p>
          <a:p>
            <a:pPr lvl="2" eaLnBrk="1" hangingPunct="1"/>
            <a:r>
              <a:rPr lang="en-US" dirty="0" smtClean="0"/>
              <a:t>Often no apparent triggers</a:t>
            </a:r>
          </a:p>
          <a:p>
            <a:pPr lvl="1" eaLnBrk="1" hangingPunct="1"/>
            <a:r>
              <a:rPr lang="en-US" dirty="0" smtClean="0"/>
              <a:t>Mediators:</a:t>
            </a:r>
          </a:p>
          <a:p>
            <a:pPr lvl="2" eaLnBrk="1" hangingPunct="1"/>
            <a:r>
              <a:rPr lang="en-US" dirty="0" err="1" smtClean="0"/>
              <a:t>Tryptase</a:t>
            </a:r>
            <a:r>
              <a:rPr lang="en-US" dirty="0" smtClean="0"/>
              <a:t> (total &amp; mature) usually normal (reflects MC load &gt;&gt; activation)</a:t>
            </a:r>
          </a:p>
          <a:p>
            <a:pPr lvl="2" eaLnBrk="1" hangingPunct="1"/>
            <a:r>
              <a:rPr lang="en-US" dirty="0" smtClean="0"/>
              <a:t>Heparin, CGA, PGD</a:t>
            </a:r>
            <a:r>
              <a:rPr lang="en-US" baseline="-25000" dirty="0" smtClean="0"/>
              <a:t>2</a:t>
            </a:r>
            <a:r>
              <a:rPr lang="en-US" dirty="0" smtClean="0"/>
              <a:t> and histamine (&amp; metabolites), LTE4 often elevated</a:t>
            </a:r>
          </a:p>
          <a:p>
            <a:pPr lvl="1" eaLnBrk="1" hangingPunct="1"/>
            <a:r>
              <a:rPr lang="en-US" dirty="0" smtClean="0"/>
              <a:t>Many MDs, many </a:t>
            </a:r>
            <a:r>
              <a:rPr lang="en-US" dirty="0" err="1" smtClean="0"/>
              <a:t>dx’s</a:t>
            </a:r>
            <a:r>
              <a:rPr lang="en-US" dirty="0" smtClean="0"/>
              <a:t> </a:t>
            </a:r>
            <a:r>
              <a:rPr lang="en-US" dirty="0"/>
              <a:t>(often </a:t>
            </a:r>
            <a:r>
              <a:rPr lang="en-US" dirty="0" smtClean="0"/>
              <a:t>non-specific, idiopathic, “somatic”)</a:t>
            </a:r>
          </a:p>
          <a:p>
            <a:pPr lvl="1" eaLnBrk="1" hangingPunct="1"/>
            <a:r>
              <a:rPr lang="en-US" dirty="0" smtClean="0"/>
              <a:t>Patients commonly cease reporting symptoms – ROS important!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1147" y="6216993"/>
            <a:ext cx="556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Afrin LB, Butterfield JH, Martin  R,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Molderings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2016;48(3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190-201.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Zenker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N, Afrin LB.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2015;126:5174.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Schwartz LB.  </a:t>
            </a:r>
            <a:r>
              <a:rPr lang="de-D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Immunol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2003;170(11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):5667-73 and </a:t>
            </a:r>
            <a:r>
              <a:rPr 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 </a:t>
            </a:r>
            <a:r>
              <a:rPr lang="de-D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 Clin N Am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2006;26:451-63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Hamilton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 et al.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Allergy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2011;128;147-52.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8242" y="6209342"/>
            <a:ext cx="374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Vysniauskaite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et al.  </a:t>
            </a:r>
            <a:r>
              <a:rPr lang="fr-FR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fr-F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24;10(4):e0124912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Ferrer M et al. 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Allergy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 Dec;40(12):1760-6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Sala-Cunill 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et al. 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Arch Allergy Immunol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2013;160(2):192-9</a:t>
            </a:r>
            <a:r>
              <a:rPr lang="it-IT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378859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MCAS: Presentation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09172"/>
            <a:ext cx="8551628" cy="5149437"/>
          </a:xfrm>
        </p:spPr>
        <p:txBody>
          <a:bodyPr/>
          <a:lstStyle/>
          <a:p>
            <a:pPr eaLnBrk="1" hangingPunct="1"/>
            <a:r>
              <a:rPr lang="en-US" dirty="0" smtClean="0"/>
              <a:t>Constitutional</a:t>
            </a:r>
          </a:p>
          <a:p>
            <a:pPr lvl="1" eaLnBrk="1" hangingPunct="1"/>
            <a:r>
              <a:rPr lang="en-US" dirty="0" smtClean="0"/>
              <a:t>Fever, chills, fatigue, sweats, weight </a:t>
            </a:r>
            <a:r>
              <a:rPr lang="en-US" dirty="0" smtClean="0">
                <a:sym typeface="Symbol"/>
              </a:rPr>
              <a:t> or  </a:t>
            </a:r>
            <a:r>
              <a:rPr lang="en-US" dirty="0">
                <a:sym typeface="Symbol"/>
              </a:rPr>
              <a:t>or </a:t>
            </a:r>
            <a:r>
              <a:rPr lang="en-US" dirty="0" smtClean="0">
                <a:sym typeface="Symbol"/>
              </a:rPr>
              <a:t>, pruritus</a:t>
            </a:r>
            <a:endParaRPr lang="en-US" dirty="0" smtClean="0"/>
          </a:p>
          <a:p>
            <a:pPr lvl="1" eaLnBrk="1" hangingPunct="1"/>
            <a:r>
              <a:rPr lang="en-US" dirty="0" smtClean="0"/>
              <a:t>Odd and prolific sensitivities (drugs, foods, environs)</a:t>
            </a:r>
          </a:p>
          <a:p>
            <a:pPr eaLnBrk="1" hangingPunct="1"/>
            <a:r>
              <a:rPr lang="en-US" dirty="0" smtClean="0"/>
              <a:t>Eyes</a:t>
            </a:r>
          </a:p>
          <a:p>
            <a:pPr lvl="1" eaLnBrk="1" hangingPunct="1"/>
            <a:r>
              <a:rPr lang="en-US" dirty="0" smtClean="0"/>
              <a:t>Irritation, episodic </a:t>
            </a:r>
            <a:r>
              <a:rPr lang="en-US" dirty="0"/>
              <a:t>inability to focus </a:t>
            </a:r>
            <a:r>
              <a:rPr lang="en-US" dirty="0" smtClean="0"/>
              <a:t>vision, </a:t>
            </a:r>
            <a:r>
              <a:rPr lang="en-US" dirty="0" err="1" smtClean="0"/>
              <a:t>blepharospasm</a:t>
            </a:r>
            <a:endParaRPr lang="en-US" dirty="0" smtClean="0"/>
          </a:p>
          <a:p>
            <a:pPr eaLnBrk="1" hangingPunct="1"/>
            <a:r>
              <a:rPr lang="en-US" dirty="0" smtClean="0"/>
              <a:t>Ears</a:t>
            </a:r>
          </a:p>
          <a:p>
            <a:pPr lvl="1" eaLnBrk="1" hangingPunct="1"/>
            <a:r>
              <a:rPr lang="en-US" dirty="0" smtClean="0"/>
              <a:t>Irritation, hearing </a:t>
            </a:r>
            <a:r>
              <a:rPr lang="en-US" dirty="0"/>
              <a:t>deficit and/or </a:t>
            </a:r>
            <a:r>
              <a:rPr lang="en-US" dirty="0" smtClean="0"/>
              <a:t>tinnitus</a:t>
            </a:r>
          </a:p>
          <a:p>
            <a:pPr eaLnBrk="1" hangingPunct="1"/>
            <a:r>
              <a:rPr lang="en-US" dirty="0" smtClean="0"/>
              <a:t>Nose</a:t>
            </a:r>
          </a:p>
          <a:p>
            <a:pPr lvl="1" eaLnBrk="1" hangingPunct="1"/>
            <a:r>
              <a:rPr lang="en-US" dirty="0" smtClean="0"/>
              <a:t>Irritation, sores, epistaxis, </a:t>
            </a:r>
            <a:r>
              <a:rPr lang="en-US" dirty="0" err="1" smtClean="0"/>
              <a:t>coryza</a:t>
            </a:r>
            <a:endParaRPr lang="en-US" dirty="0" smtClean="0"/>
          </a:p>
          <a:p>
            <a:pPr eaLnBrk="1" hangingPunct="1"/>
            <a:r>
              <a:rPr lang="en-US" dirty="0" smtClean="0"/>
              <a:t>Oral/esophageal</a:t>
            </a:r>
          </a:p>
          <a:p>
            <a:pPr lvl="1" eaLnBrk="1" hangingPunct="1"/>
            <a:r>
              <a:rPr lang="en-US" dirty="0" smtClean="0"/>
              <a:t>Irritation, sores, dysphagia, </a:t>
            </a:r>
            <a:r>
              <a:rPr lang="en-US" dirty="0" err="1" smtClean="0"/>
              <a:t>globus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42" y="4464657"/>
            <a:ext cx="2264758" cy="2393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1146" y="6680118"/>
            <a:ext cx="55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Afrin LB, Butterfield JH, Martin  R,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Molderings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2016;48(3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190-201.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378859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MCAS: Presentation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5666" y="1609172"/>
            <a:ext cx="9088334" cy="5189193"/>
          </a:xfrm>
        </p:spPr>
        <p:txBody>
          <a:bodyPr/>
          <a:lstStyle/>
          <a:p>
            <a:pPr eaLnBrk="1" hangingPunct="1"/>
            <a:r>
              <a:rPr lang="en-US" dirty="0" smtClean="0"/>
              <a:t>Nodes</a:t>
            </a:r>
          </a:p>
          <a:p>
            <a:pPr lvl="1" eaLnBrk="1" hangingPunct="1"/>
            <a:r>
              <a:rPr lang="en-US" dirty="0" smtClean="0"/>
              <a:t>Borderline pathologic, waxing/waning, migratory </a:t>
            </a:r>
            <a:r>
              <a:rPr lang="en-US" dirty="0" err="1" smtClean="0"/>
              <a:t>adenopathy</a:t>
            </a:r>
            <a:endParaRPr lang="en-US" dirty="0" smtClean="0"/>
          </a:p>
          <a:p>
            <a:pPr lvl="1" eaLnBrk="1" hangingPunct="1"/>
            <a:r>
              <a:rPr lang="en-US" dirty="0" smtClean="0"/>
              <a:t>Left </a:t>
            </a:r>
            <a:r>
              <a:rPr lang="en-US" dirty="0"/>
              <a:t>upper quadrant (splenic?) discomfort common</a:t>
            </a:r>
          </a:p>
          <a:p>
            <a:pPr lvl="1" eaLnBrk="1" hangingPunct="1"/>
            <a:r>
              <a:rPr lang="en-US" dirty="0" smtClean="0"/>
              <a:t>Path: usually reactive lymphocytosis, occ. sinus </a:t>
            </a:r>
            <a:r>
              <a:rPr lang="en-US" dirty="0" err="1" smtClean="0"/>
              <a:t>histiocytosis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Pulmonary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Waxing/waning migratory edema/inflammation (e.g., cough)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Dyspnea (normal PFTs; “I just can’t catch a deep breath”)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Cardiovascular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Unprovoked </a:t>
            </a:r>
            <a:r>
              <a:rPr lang="en-US" dirty="0" err="1" smtClean="0"/>
              <a:t>presyncope</a:t>
            </a:r>
            <a:r>
              <a:rPr lang="en-US" dirty="0" smtClean="0"/>
              <a:t>/syncope, labile BP/pulse, palpitations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Chest pain: coronaries usually clean, but occ. aggressive CAD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Arterial, venous malformations; episodic </a:t>
            </a:r>
            <a:r>
              <a:rPr lang="en-US" dirty="0"/>
              <a:t>migratory </a:t>
            </a:r>
            <a:r>
              <a:rPr lang="en-US" dirty="0" smtClean="0"/>
              <a:t>edema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Takotsubo</a:t>
            </a:r>
            <a:r>
              <a:rPr lang="en-US" dirty="0" smtClean="0"/>
              <a:t> (acute balloon CHF), </a:t>
            </a:r>
            <a:r>
              <a:rPr lang="en-US" dirty="0" err="1" smtClean="0"/>
              <a:t>Kounis</a:t>
            </a:r>
            <a:r>
              <a:rPr lang="en-US" dirty="0" smtClean="0"/>
              <a:t> (allergic angina) synd.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1146" y="6680118"/>
            <a:ext cx="55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Afrin LB, Butterfield JH, Martin  R,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Molderings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2016;48(3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190-201.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5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601487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MCAS: Presentation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41907" y="1831800"/>
            <a:ext cx="8802094" cy="5149437"/>
          </a:xfrm>
        </p:spPr>
        <p:txBody>
          <a:bodyPr/>
          <a:lstStyle/>
          <a:p>
            <a:pPr eaLnBrk="1" hangingPunct="1"/>
            <a:r>
              <a:rPr lang="en-US" dirty="0" smtClean="0"/>
              <a:t>GI</a:t>
            </a:r>
          </a:p>
          <a:p>
            <a:pPr lvl="1" eaLnBrk="1" hangingPunct="1"/>
            <a:r>
              <a:rPr lang="en-US" dirty="0" smtClean="0"/>
              <a:t>Inflammation (any/all luminal segments, solid organs)</a:t>
            </a:r>
            <a:endParaRPr lang="en-US" dirty="0"/>
          </a:p>
          <a:p>
            <a:pPr lvl="1" eaLnBrk="1" hangingPunct="1"/>
            <a:r>
              <a:rPr lang="en-US" dirty="0" smtClean="0"/>
              <a:t>Refractory GERD, IBS, mild </a:t>
            </a:r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LFTs common</a:t>
            </a:r>
          </a:p>
          <a:p>
            <a:pPr lvl="1" eaLnBrk="1" hangingPunct="1"/>
            <a:r>
              <a:rPr lang="en-US" dirty="0"/>
              <a:t>D</a:t>
            </a:r>
            <a:r>
              <a:rPr lang="en-US" dirty="0" smtClean="0"/>
              <a:t>iarrhea </a:t>
            </a:r>
            <a:r>
              <a:rPr lang="en-US" dirty="0" smtClean="0">
                <a:sym typeface="Wingdings 3"/>
              </a:rPr>
              <a:t> constipation</a:t>
            </a:r>
            <a:endParaRPr lang="en-US" dirty="0"/>
          </a:p>
          <a:p>
            <a:pPr lvl="1" eaLnBrk="1" hangingPunct="1"/>
            <a:r>
              <a:rPr lang="en-US" dirty="0" smtClean="0"/>
              <a:t>Queasiness</a:t>
            </a:r>
            <a:r>
              <a:rPr lang="en-US" dirty="0"/>
              <a:t>, nausea, vomiting (sometimes “cyclical”)</a:t>
            </a:r>
          </a:p>
          <a:p>
            <a:pPr lvl="1" eaLnBrk="1" hangingPunct="1"/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r>
              <a:rPr lang="en-US" dirty="0"/>
              <a:t>common </a:t>
            </a:r>
            <a:r>
              <a:rPr lang="en-US" dirty="0" smtClean="0"/>
              <a:t>(gen., or selected micronutrients)</a:t>
            </a:r>
          </a:p>
          <a:p>
            <a:pPr lvl="1" eaLnBrk="1" hangingPunct="1"/>
            <a:r>
              <a:rPr lang="en-US" dirty="0"/>
              <a:t>Hepatic involvement </a:t>
            </a:r>
            <a:r>
              <a:rPr lang="en-US" dirty="0" smtClean="0"/>
              <a:t>common, usually </a:t>
            </a:r>
            <a:r>
              <a:rPr lang="en-US" dirty="0" err="1" smtClean="0"/>
              <a:t>inflamm</a:t>
            </a:r>
            <a:r>
              <a:rPr lang="en-US" dirty="0" smtClean="0"/>
              <a:t>./fibrosis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GU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Inflammation (any/all </a:t>
            </a:r>
            <a:r>
              <a:rPr lang="en-US" dirty="0" smtClean="0"/>
              <a:t>luminal </a:t>
            </a:r>
            <a:r>
              <a:rPr lang="en-US" dirty="0"/>
              <a:t>segments, solid organs</a:t>
            </a:r>
            <a:r>
              <a:rPr lang="en-US" dirty="0" smtClean="0"/>
              <a:t>)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e.g., “interstitial cystitis”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ym typeface="Symbol"/>
              </a:rPr>
              <a:t> </a:t>
            </a:r>
            <a:r>
              <a:rPr lang="en-US" dirty="0" smtClean="0"/>
              <a:t>libido, infertility</a:t>
            </a:r>
          </a:p>
          <a:p>
            <a:pPr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71146" y="6680118"/>
            <a:ext cx="55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Afrin LB, Butterfield JH, Martin  R,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Molderings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2016;48(3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190-201.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5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458369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MCAS: Presentation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27000" y="1598206"/>
            <a:ext cx="9017000" cy="51671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 smtClean="0"/>
              <a:t>Musculoskeletal and Joints</a:t>
            </a:r>
          </a:p>
          <a:p>
            <a:pPr lvl="1" eaLnBrk="1" hangingPunct="1"/>
            <a:r>
              <a:rPr lang="en-US" sz="2200" dirty="0" smtClean="0"/>
              <a:t>Myositis, osteopenia and/or </a:t>
            </a:r>
            <a:r>
              <a:rPr lang="en-US" sz="2200" dirty="0" err="1" smtClean="0"/>
              <a:t>osteosclerosis</a:t>
            </a:r>
            <a:endParaRPr lang="en-US" sz="2200" dirty="0" smtClean="0"/>
          </a:p>
          <a:p>
            <a:pPr lvl="1" eaLnBrk="1" hangingPunct="1"/>
            <a:r>
              <a:rPr lang="en-US" sz="2200" dirty="0" smtClean="0"/>
              <a:t>Diffusely migratory soft tissue pain; “fibromyalgia,” “CRPS”</a:t>
            </a:r>
          </a:p>
          <a:p>
            <a:pPr lvl="2" eaLnBrk="1" hangingPunct="1"/>
            <a:r>
              <a:rPr lang="en-US" sz="2000" dirty="0" smtClean="0"/>
              <a:t>NSAIDs/narcs often unhelpful (may </a:t>
            </a:r>
            <a:r>
              <a:rPr lang="en-US" sz="2000" u="sng" dirty="0" smtClean="0"/>
              <a:t>trigger</a:t>
            </a:r>
            <a:r>
              <a:rPr lang="en-US" sz="2000" dirty="0" smtClean="0"/>
              <a:t> flares!)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Skin/Integument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Lesions (many types), rashes (many types, often migratory), pruritus, flushing, angioedema, </a:t>
            </a:r>
            <a:r>
              <a:rPr lang="en-US" dirty="0" err="1" smtClean="0"/>
              <a:t>dermatographism</a:t>
            </a: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Hair/nail/dental </a:t>
            </a:r>
            <a:r>
              <a:rPr lang="en-US" dirty="0" smtClean="0"/>
              <a:t>dystrophy</a:t>
            </a:r>
            <a:endParaRPr lang="en-US" sz="2500" dirty="0" smtClean="0"/>
          </a:p>
          <a:p>
            <a:pPr eaLnBrk="1" hangingPunct="1"/>
            <a:r>
              <a:rPr lang="en-US" sz="2500" dirty="0" smtClean="0"/>
              <a:t>CNS</a:t>
            </a:r>
          </a:p>
          <a:p>
            <a:pPr lvl="1" eaLnBrk="1" hangingPunct="1"/>
            <a:r>
              <a:rPr lang="en-US" sz="2300" dirty="0"/>
              <a:t>Headache, vertigo, syncope, tic/tremor, weakness, </a:t>
            </a:r>
            <a:r>
              <a:rPr lang="en-US" sz="2300" dirty="0" err="1"/>
              <a:t>dysautonomia</a:t>
            </a:r>
            <a:endParaRPr lang="en-US" sz="2300" dirty="0"/>
          </a:p>
          <a:p>
            <a:pPr lvl="1" eaLnBrk="1" hangingPunct="1"/>
            <a:r>
              <a:rPr lang="en-US" sz="2300" dirty="0"/>
              <a:t>Migratory </a:t>
            </a:r>
            <a:r>
              <a:rPr lang="en-US" sz="2300" dirty="0" err="1" smtClean="0"/>
              <a:t>paresthesias</a:t>
            </a:r>
            <a:r>
              <a:rPr lang="en-US" sz="2300" dirty="0" smtClean="0"/>
              <a:t>, insomnia </a:t>
            </a:r>
            <a:r>
              <a:rPr lang="en-US" sz="2300" dirty="0"/>
              <a:t>very </a:t>
            </a:r>
            <a:r>
              <a:rPr lang="en-US" sz="2300" dirty="0" smtClean="0"/>
              <a:t>common</a:t>
            </a:r>
          </a:p>
          <a:p>
            <a:pPr lvl="1" eaLnBrk="1" hangingPunct="1"/>
            <a:r>
              <a:rPr lang="en-US" sz="2300" dirty="0" smtClean="0"/>
              <a:t>Wide range of psychiatric </a:t>
            </a:r>
            <a:r>
              <a:rPr lang="en-US" sz="2300" dirty="0"/>
              <a:t>d</a:t>
            </a:r>
            <a:r>
              <a:rPr lang="en-US" sz="2300" dirty="0" smtClean="0"/>
              <a:t>isorders also found in MCAD</a:t>
            </a:r>
            <a:endParaRPr lang="en-US" sz="2300" dirty="0"/>
          </a:p>
        </p:txBody>
      </p:sp>
      <p:pic>
        <p:nvPicPr>
          <p:cNvPr id="7" name="Picture 6" descr="mc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4429173"/>
            <a:ext cx="329723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038" y="4921716"/>
            <a:ext cx="36369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71146" y="6680118"/>
            <a:ext cx="55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Afrin LB, Butterfield JH, Martin  R,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Molderings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2016;48(3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190-201.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68" y="7048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02768" y="1935163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What is mast cell activation disease (MCAD)?</a:t>
            </a:r>
          </a:p>
          <a:p>
            <a:pPr lvl="1" eaLnBrk="1" hangingPunct="1"/>
            <a:r>
              <a:rPr lang="en-US" dirty="0" smtClean="0"/>
              <a:t>What we’ve long known:</a:t>
            </a:r>
          </a:p>
          <a:p>
            <a:pPr lvl="2" eaLnBrk="1" hangingPunct="1"/>
            <a:r>
              <a:rPr lang="en-US" dirty="0" smtClean="0"/>
              <a:t>Allergic diseases……………………………………….....</a:t>
            </a:r>
          </a:p>
          <a:p>
            <a:pPr lvl="2" eaLnBrk="1" hangingPunct="1"/>
            <a:r>
              <a:rPr lang="en-US" dirty="0" err="1" smtClean="0"/>
              <a:t>Mastocytosis</a:t>
            </a:r>
            <a:r>
              <a:rPr lang="en-US" dirty="0" smtClean="0"/>
              <a:t>………………………………………………..</a:t>
            </a:r>
            <a:endParaRPr lang="en-US" dirty="0"/>
          </a:p>
          <a:p>
            <a:pPr lvl="1" eaLnBrk="1" hangingPunct="1"/>
            <a:r>
              <a:rPr lang="en-US" dirty="0" smtClean="0"/>
              <a:t>What’s new:</a:t>
            </a:r>
          </a:p>
          <a:p>
            <a:pPr lvl="2" eaLnBrk="1" hangingPunct="1"/>
            <a:r>
              <a:rPr lang="en-US" dirty="0" smtClean="0"/>
              <a:t>Mast cell activation syndrome (MCAS)…….….</a:t>
            </a:r>
          </a:p>
          <a:p>
            <a:pPr eaLnBrk="1" hangingPunct="1"/>
            <a:r>
              <a:rPr lang="en-US" dirty="0" smtClean="0"/>
              <a:t>What research are we conducting in MCAD?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9794" y="2401293"/>
            <a:ext cx="284084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71843" y="2425157"/>
            <a:ext cx="259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General Clinical Theme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436014" y="2855842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Allergy</a:t>
            </a:r>
            <a:r>
              <a:rPr lang="en-US" dirty="0" smtClean="0"/>
              <a:t> ± Inflammation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9794" y="3302429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/>
              <a:t>Allergy</a:t>
            </a:r>
            <a:r>
              <a:rPr lang="en-US" sz="1200" dirty="0" smtClean="0"/>
              <a:t> + MC Neoplasia ± Inflammation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41850" y="4035252"/>
            <a:ext cx="245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I</a:t>
            </a:r>
            <a:r>
              <a:rPr lang="en-US" u="sng" dirty="0" smtClean="0"/>
              <a:t>nflammation</a:t>
            </a:r>
            <a:r>
              <a:rPr lang="en-US" dirty="0" smtClean="0"/>
              <a:t> ± Allergy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5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389599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MCAS: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584987"/>
            <a:ext cx="8786191" cy="508615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Heme</a:t>
            </a: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Counts often normal, or…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ym typeface="Symbol"/>
              </a:rPr>
              <a:t> </a:t>
            </a:r>
            <a:r>
              <a:rPr lang="en-US" dirty="0">
                <a:sym typeface="Symbol"/>
              </a:rPr>
              <a:t>or  </a:t>
            </a:r>
            <a:r>
              <a:rPr lang="en-US" dirty="0" smtClean="0">
                <a:sym typeface="Symbol"/>
              </a:rPr>
              <a:t>H/H (subtle  RDW, MCH common)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ym typeface="Symbol"/>
              </a:rPr>
              <a:t> or  </a:t>
            </a:r>
            <a:r>
              <a:rPr lang="en-US" dirty="0" smtClean="0">
                <a:sym typeface="Symbol"/>
              </a:rPr>
              <a:t>WBC (subtle/intermit.  </a:t>
            </a:r>
            <a:r>
              <a:rPr lang="en-US" dirty="0" err="1" smtClean="0">
                <a:sym typeface="Symbol"/>
              </a:rPr>
              <a:t>monos</a:t>
            </a:r>
            <a:r>
              <a:rPr lang="en-US" dirty="0" smtClean="0">
                <a:sym typeface="Symbol"/>
              </a:rPr>
              <a:t>, </a:t>
            </a:r>
            <a:r>
              <a:rPr lang="en-US" dirty="0" err="1" smtClean="0">
                <a:sym typeface="Symbol"/>
              </a:rPr>
              <a:t>eos</a:t>
            </a:r>
            <a:r>
              <a:rPr lang="en-US" dirty="0" smtClean="0">
                <a:sym typeface="Symbol"/>
              </a:rPr>
              <a:t>, &amp;/or </a:t>
            </a:r>
            <a:r>
              <a:rPr lang="en-US" dirty="0" err="1" smtClean="0">
                <a:sym typeface="Symbol"/>
              </a:rPr>
              <a:t>basos</a:t>
            </a:r>
            <a:r>
              <a:rPr lang="en-US" dirty="0" smtClean="0">
                <a:sym typeface="Symbol"/>
              </a:rPr>
              <a:t> common)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ym typeface="Symbol"/>
              </a:rPr>
              <a:t> or </a:t>
            </a:r>
            <a:r>
              <a:rPr lang="en-US" dirty="0" smtClean="0">
                <a:sym typeface="Symbol"/>
              </a:rPr>
              <a:t> </a:t>
            </a:r>
            <a:r>
              <a:rPr lang="en-US" dirty="0" err="1" smtClean="0">
                <a:sym typeface="Symbol"/>
              </a:rPr>
              <a:t>plts</a:t>
            </a:r>
            <a:endParaRPr lang="en-US" dirty="0" smtClean="0">
              <a:sym typeface="Symbol"/>
            </a:endParaRP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ym typeface="Symbol"/>
              </a:rPr>
              <a:t> or  </a:t>
            </a:r>
            <a:r>
              <a:rPr lang="en-US" dirty="0" smtClean="0">
                <a:sym typeface="Symbol"/>
              </a:rPr>
              <a:t>clotting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Marrow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Usually normal (histology, IHC, </a:t>
            </a:r>
            <a:r>
              <a:rPr lang="en-US" dirty="0" err="1" smtClean="0"/>
              <a:t>cytogenetics</a:t>
            </a:r>
            <a:r>
              <a:rPr lang="en-US" dirty="0" smtClean="0"/>
              <a:t>, flow, PCR)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Most common abnormality: mild dysplasia (“</a:t>
            </a:r>
            <a:r>
              <a:rPr lang="en-US" dirty="0" err="1" smtClean="0"/>
              <a:t>unclass</a:t>
            </a:r>
            <a:r>
              <a:rPr lang="en-US" dirty="0" smtClean="0"/>
              <a:t>. MDS/MPN”)</a:t>
            </a:r>
          </a:p>
          <a:p>
            <a:pPr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Immunity</a:t>
            </a:r>
          </a:p>
          <a:p>
            <a:pPr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Hypersensitivities, </a:t>
            </a:r>
            <a:r>
              <a:rPr lang="en-US" dirty="0" smtClean="0">
                <a:sym typeface="Symbol"/>
              </a:rPr>
              <a:t> risk for </a:t>
            </a:r>
            <a:r>
              <a:rPr lang="en-US" dirty="0" err="1" smtClean="0">
                <a:sym typeface="Symbol"/>
              </a:rPr>
              <a:t>malig</a:t>
            </a:r>
            <a:r>
              <a:rPr lang="en-US" dirty="0" smtClean="0">
                <a:sym typeface="Symbol"/>
              </a:rPr>
              <a:t>., </a:t>
            </a:r>
            <a:r>
              <a:rPr lang="en-US" dirty="0" err="1" smtClean="0">
                <a:sym typeface="Symbol"/>
              </a:rPr>
              <a:t>autoimm</a:t>
            </a:r>
            <a:r>
              <a:rPr lang="en-US" dirty="0" smtClean="0">
                <a:sym typeface="Symbol"/>
              </a:rPr>
              <a:t>., infection</a:t>
            </a:r>
          </a:p>
          <a:p>
            <a:pPr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ym typeface="Symbol"/>
              </a:rPr>
              <a:t>Poor healing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71146" y="6680118"/>
            <a:ext cx="55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Afrin LB, Butterfield JH, Martin  R,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Molderings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2016;48(3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190-201.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MCAS: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2251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Endocrinologic</a:t>
            </a:r>
            <a:r>
              <a:rPr lang="en-US" dirty="0" smtClean="0"/>
              <a:t>/metabolic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Delayed puberty/menarche, </a:t>
            </a:r>
            <a:r>
              <a:rPr lang="en-US" dirty="0" smtClean="0"/>
              <a:t>dysmenorrhea, endometriosis</a:t>
            </a: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Osteopenia/osteoporosis, </a:t>
            </a:r>
            <a:r>
              <a:rPr lang="en-US" dirty="0" err="1" smtClean="0"/>
              <a:t>osteosclerosis</a:t>
            </a: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Hypo/hyperthyroidism, </a:t>
            </a:r>
            <a:r>
              <a:rPr lang="en-US" dirty="0" err="1" smtClean="0"/>
              <a:t>hyperferritinemia</a:t>
            </a:r>
            <a:r>
              <a:rPr lang="en-US" dirty="0" smtClean="0"/>
              <a:t> (inflammatory)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ym typeface="Symbol"/>
              </a:rPr>
              <a:t> or  </a:t>
            </a:r>
            <a:r>
              <a:rPr lang="en-US" dirty="0" smtClean="0">
                <a:sym typeface="Symbol"/>
              </a:rPr>
              <a:t>e</a:t>
            </a:r>
            <a:r>
              <a:rPr lang="en-US" dirty="0" smtClean="0"/>
              <a:t>lectrolytes, </a:t>
            </a:r>
            <a:r>
              <a:rPr lang="en-US" dirty="0" smtClean="0">
                <a:sym typeface="Symbol"/>
              </a:rPr>
              <a:t> l</a:t>
            </a:r>
            <a:r>
              <a:rPr lang="en-US" dirty="0" smtClean="0"/>
              <a:t>ipids (often hypertriglyceridemia)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1146" y="6680118"/>
            <a:ext cx="55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Afrin LB, Butterfield JH, Martin  R,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Molderings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GJ. 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2016;48(3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190-201.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MCAS: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841875" cy="48466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Traditional diagnostic paradigm (symptom A + exam finding B + test result C </a:t>
            </a:r>
            <a:r>
              <a:rPr lang="en-US" sz="2400" dirty="0" smtClean="0">
                <a:sym typeface="Symbol" pitchFamily="18" charset="2"/>
              </a:rPr>
              <a:t> suspect</a:t>
            </a:r>
            <a:r>
              <a:rPr lang="en-US" sz="2400" dirty="0" smtClean="0"/>
              <a:t> diagnosis D) doesn’t work for MCAS</a:t>
            </a:r>
          </a:p>
          <a:p>
            <a:pPr eaLnBrk="1" hangingPunct="1"/>
            <a:r>
              <a:rPr lang="en-US" sz="2400" dirty="0" smtClean="0"/>
              <a:t>Instead, need to recognize either of two “</a:t>
            </a:r>
            <a:r>
              <a:rPr lang="en-US" sz="2400" dirty="0" err="1" smtClean="0"/>
              <a:t>metapatterns</a:t>
            </a:r>
            <a:r>
              <a:rPr lang="en-US" sz="2400" dirty="0" smtClean="0"/>
              <a:t>”:</a:t>
            </a:r>
          </a:p>
          <a:p>
            <a:pPr lvl="1" eaLnBrk="1" hangingPunct="1"/>
            <a:r>
              <a:rPr lang="en-US" sz="2200" dirty="0" smtClean="0"/>
              <a:t>Multiple </a:t>
            </a:r>
            <a:r>
              <a:rPr lang="en-US" sz="2200" dirty="0" err="1" smtClean="0"/>
              <a:t>chr.</a:t>
            </a:r>
            <a:r>
              <a:rPr lang="en-US" sz="2200" dirty="0" smtClean="0"/>
              <a:t> </a:t>
            </a:r>
            <a:r>
              <a:rPr lang="en-US" sz="2200" dirty="0" err="1" smtClean="0"/>
              <a:t>inflamm</a:t>
            </a:r>
            <a:r>
              <a:rPr lang="en-US" sz="2200" dirty="0" smtClean="0"/>
              <a:t>. </a:t>
            </a:r>
            <a:r>
              <a:rPr lang="en-US" sz="2200" dirty="0"/>
              <a:t>i</a:t>
            </a:r>
            <a:r>
              <a:rPr lang="en-US" sz="2200" dirty="0" smtClean="0"/>
              <a:t>lls often unsatisfactorily responsive to R</a:t>
            </a:r>
            <a:r>
              <a:rPr lang="en-US" sz="2200" baseline="-25000" dirty="0" smtClean="0"/>
              <a:t>x</a:t>
            </a:r>
          </a:p>
          <a:p>
            <a:pPr lvl="1" eaLnBrk="1" hangingPunct="1"/>
            <a:r>
              <a:rPr lang="en-US" sz="2200" dirty="0" smtClean="0"/>
              <a:t>Definitively diagnosed ailment which doesn’t explain all of the symptoms, findings, and results</a:t>
            </a:r>
          </a:p>
          <a:p>
            <a:pPr eaLnBrk="1" hangingPunct="1"/>
            <a:r>
              <a:rPr lang="en-US" sz="2400" dirty="0" smtClean="0"/>
              <a:t>Questionnaires?  EMRs?</a:t>
            </a:r>
          </a:p>
        </p:txBody>
      </p:sp>
      <p:pic>
        <p:nvPicPr>
          <p:cNvPr id="5" name="Picture 4" descr="mcad-questionnaire-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765175"/>
            <a:ext cx="34480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6363" y="5688013"/>
            <a:ext cx="39576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latin typeface="Constantia" pitchFamily="18" charset="0"/>
              </a:rPr>
              <a:t>Molderings G </a:t>
            </a:r>
            <a:r>
              <a:rPr lang="de-DE" sz="1000" i="1">
                <a:latin typeface="Constantia" pitchFamily="18" charset="0"/>
              </a:rPr>
              <a:t>et al.</a:t>
            </a:r>
            <a:r>
              <a:rPr lang="de-DE" sz="1000">
                <a:latin typeface="Constantia" pitchFamily="18" charset="0"/>
              </a:rPr>
              <a:t>  Die systemische Mastzellerkrankung mit gastrointestinal betonter Symptomatik - eine Checkliste als Diagnoseinstrument.  </a:t>
            </a:r>
            <a:r>
              <a:rPr lang="de-DE" sz="1000" i="1">
                <a:latin typeface="Constantia" pitchFamily="18" charset="0"/>
              </a:rPr>
              <a:t>Deutsche medizinische Wochenschrift</a:t>
            </a:r>
            <a:r>
              <a:rPr lang="de-DE" sz="1000">
                <a:latin typeface="Constantia" pitchFamily="18" charset="0"/>
              </a:rPr>
              <a:t> 2006 Sep 22; 131(38):2095-100.</a:t>
            </a:r>
            <a:endParaRPr lang="en-US" sz="1000">
              <a:latin typeface="Constantia" pitchFamily="18" charset="0"/>
            </a:endParaRPr>
          </a:p>
          <a:p>
            <a:r>
              <a:rPr lang="en-US" sz="1000">
                <a:latin typeface="Constantia" pitchFamily="18" charset="0"/>
              </a:rPr>
              <a:t>Alfter K </a:t>
            </a:r>
            <a:r>
              <a:rPr lang="en-US" sz="1000" i="1">
                <a:latin typeface="Constantia" pitchFamily="18" charset="0"/>
              </a:rPr>
              <a:t>et al.</a:t>
            </a:r>
            <a:r>
              <a:rPr lang="en-US" sz="1000">
                <a:latin typeface="Constantia" pitchFamily="18" charset="0"/>
              </a:rPr>
              <a:t>  New aspects of liver abnormalities as part of the systemic mast cell activation syndrome.  </a:t>
            </a:r>
            <a:r>
              <a:rPr lang="en-US" sz="1000" i="1">
                <a:latin typeface="Constantia" pitchFamily="18" charset="0"/>
              </a:rPr>
              <a:t>Liver International</a:t>
            </a:r>
            <a:r>
              <a:rPr lang="en-US" sz="1000">
                <a:latin typeface="Constantia" pitchFamily="18" charset="0"/>
              </a:rPr>
              <a:t> 2010;29(2):181-186.</a:t>
            </a:r>
          </a:p>
        </p:txBody>
      </p:sp>
      <p:pic>
        <p:nvPicPr>
          <p:cNvPr id="7" name="Picture 6" descr="mcad-questionnaire-p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363" y="749300"/>
            <a:ext cx="3440112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ad-questionnaire-p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300" y="754063"/>
            <a:ext cx="343217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MCAS: Diagnosis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199" y="1935164"/>
            <a:ext cx="8496677" cy="4465636"/>
          </a:xfrm>
        </p:spPr>
        <p:txBody>
          <a:bodyPr/>
          <a:lstStyle/>
          <a:p>
            <a:pPr eaLnBrk="1" hangingPunct="1"/>
            <a:r>
              <a:rPr lang="en-US" dirty="0" smtClean="0"/>
              <a:t>Best diagnostic aids: </a:t>
            </a:r>
          </a:p>
          <a:p>
            <a:pPr marL="742950" lvl="1" indent="-285750" eaLnBrk="1" hangingPunct="1"/>
            <a:r>
              <a:rPr lang="en-US" dirty="0" smtClean="0"/>
              <a:t>Most physicians’ best friend: a </a:t>
            </a:r>
            <a:r>
              <a:rPr lang="en-US" u="sng" dirty="0" smtClean="0"/>
              <a:t>complete</a:t>
            </a:r>
            <a:r>
              <a:rPr lang="en-US" dirty="0" smtClean="0"/>
              <a:t> history and exam</a:t>
            </a:r>
          </a:p>
          <a:p>
            <a:pPr marL="742950" lvl="1" indent="-285750" eaLnBrk="1" hangingPunct="1"/>
            <a:r>
              <a:rPr lang="en-US" dirty="0" smtClean="0"/>
              <a:t>Faith in Occam’s Razor: which scenario is more likely?</a:t>
            </a:r>
            <a:br>
              <a:rPr lang="en-US" dirty="0" smtClean="0"/>
            </a:br>
            <a:endParaRPr lang="en-US" dirty="0" smtClean="0"/>
          </a:p>
          <a:p>
            <a:pPr marL="1143000" lvl="2" indent="-228600" eaLnBrk="1" hangingPunct="1"/>
            <a:r>
              <a:rPr lang="en-US" dirty="0" smtClean="0"/>
              <a:t>Multiple diagnoses/problems all independent of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vs.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43000" lvl="2" indent="-228600" eaLnBrk="1" hangingPunct="1"/>
            <a:r>
              <a:rPr lang="en-US" dirty="0" smtClean="0"/>
              <a:t>One diagnosis that’s biologically capable of causing most or all of the findings (i.e., the simplest solution, even if it’s not the most immediately obvious solution)</a:t>
            </a:r>
          </a:p>
        </p:txBody>
      </p:sp>
      <p:pic>
        <p:nvPicPr>
          <p:cNvPr id="71684" name="Picture 4" descr="MC9004347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54" y="4969221"/>
            <a:ext cx="9588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iagnosi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54" y="23750"/>
            <a:ext cx="2473676" cy="23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127000" y="6298930"/>
            <a:ext cx="37527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nstantia" pitchFamily="18" charset="0"/>
              </a:rPr>
              <a:t>Afrin LB, </a:t>
            </a:r>
            <a:r>
              <a:rPr lang="en-US" sz="1000" dirty="0" err="1">
                <a:latin typeface="Constantia" pitchFamily="18" charset="0"/>
              </a:rPr>
              <a:t>Molderings</a:t>
            </a:r>
            <a:r>
              <a:rPr lang="en-US" sz="1000" dirty="0">
                <a:latin typeface="Constantia" pitchFamily="18" charset="0"/>
              </a:rPr>
              <a:t> GJ. A concise, practical guide to diagnostic assessment for mast cell activation disease. 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i="1" dirty="0" smtClean="0">
                <a:latin typeface="Constantia" pitchFamily="18" charset="0"/>
                <a:hlinkClick r:id="rId2"/>
              </a:rPr>
              <a:t>World </a:t>
            </a:r>
            <a:r>
              <a:rPr lang="en-US" sz="1000" i="1" dirty="0">
                <a:latin typeface="Constantia" pitchFamily="18" charset="0"/>
                <a:hlinkClick r:id="rId2"/>
              </a:rPr>
              <a:t>J </a:t>
            </a:r>
            <a:r>
              <a:rPr lang="en-US" sz="1000" i="1" dirty="0" err="1">
                <a:latin typeface="Constantia" pitchFamily="18" charset="0"/>
                <a:hlinkClick r:id="rId2"/>
              </a:rPr>
              <a:t>Hematol</a:t>
            </a:r>
            <a:r>
              <a:rPr lang="en-US" sz="1000" dirty="0">
                <a:latin typeface="Constantia" pitchFamily="18" charset="0"/>
                <a:hlinkClick r:id="rId2"/>
              </a:rPr>
              <a:t> 2014 Mar;3(1):1-17</a:t>
            </a:r>
            <a:r>
              <a:rPr lang="en-US" sz="1000" dirty="0">
                <a:latin typeface="Constantia" pitchFamily="18" charset="0"/>
              </a:rPr>
              <a:t>.</a:t>
            </a:r>
            <a:endParaRPr lang="en-US" sz="1000" dirty="0" smtClean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70" y="0"/>
            <a:ext cx="5264230" cy="67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7039" y="1841891"/>
            <a:ext cx="3152692" cy="315153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MCAS</a:t>
            </a:r>
            <a:br>
              <a:rPr lang="en-US" dirty="0" smtClean="0"/>
            </a:br>
            <a:r>
              <a:rPr lang="en-US" dirty="0" smtClean="0"/>
              <a:t>Diagnostic</a:t>
            </a:r>
            <a:br>
              <a:rPr lang="en-US" dirty="0" smtClean="0"/>
            </a:br>
            <a:r>
              <a:rPr lang="en-US" dirty="0" smtClean="0"/>
              <a:t>Work-Up:</a:t>
            </a:r>
            <a:br>
              <a:rPr lang="en-US" dirty="0" smtClean="0"/>
            </a:br>
            <a:r>
              <a:rPr lang="en-US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447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MCAS: Prognosis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No epidemiologic studies </a:t>
            </a:r>
            <a:r>
              <a:rPr lang="en-US" dirty="0" smtClean="0"/>
              <a:t>of prognosis yet</a:t>
            </a:r>
            <a:endParaRPr lang="en-US" dirty="0"/>
          </a:p>
          <a:p>
            <a:pPr eaLnBrk="1" hangingPunct="1"/>
            <a:r>
              <a:rPr lang="en-US" dirty="0" smtClean="0"/>
              <a:t>Present gestalt impression:</a:t>
            </a:r>
          </a:p>
          <a:p>
            <a:pPr lvl="1" eaLnBrk="1" hangingPunct="1"/>
            <a:r>
              <a:rPr lang="en-US" dirty="0" smtClean="0"/>
              <a:t>After the first three years, survival curves parallel the general population (similar to indolent systemic </a:t>
            </a:r>
            <a:r>
              <a:rPr lang="en-US" dirty="0" err="1" smtClean="0"/>
              <a:t>mastocytosis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So, like allergic diseases and ISM, reduced survival is a relatively small problem in MCAS, and instead most suffer reduced </a:t>
            </a:r>
            <a:r>
              <a:rPr lang="en-US" dirty="0" err="1" smtClean="0"/>
              <a:t>QoL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anywhere from mild to </a:t>
            </a:r>
            <a:r>
              <a:rPr lang="en-US" dirty="0" smtClean="0"/>
              <a:t>severe, variable over time) until </a:t>
            </a:r>
            <a:r>
              <a:rPr lang="en-US" dirty="0" smtClean="0"/>
              <a:t>the disease is accurately diagnosed and effectively controlled</a:t>
            </a:r>
          </a:p>
          <a:p>
            <a:pPr eaLnBrk="1" hangingPunct="1"/>
            <a:r>
              <a:rPr lang="en-US" dirty="0" smtClean="0"/>
              <a:t>Many therapies (targeting many receptors and pathways) found helpful in various MCAD/MCAS patients</a:t>
            </a:r>
          </a:p>
          <a:p>
            <a:pPr lvl="1" eaLnBrk="1" hangingPunct="1"/>
            <a:r>
              <a:rPr lang="en-US" dirty="0" smtClean="0"/>
              <a:t>Cytotoxic chemotherapy unlikely to help MCAS</a:t>
            </a:r>
          </a:p>
          <a:p>
            <a:pPr eaLnBrk="1" hangingPunct="1"/>
            <a:r>
              <a:rPr lang="en-US" dirty="0" smtClean="0"/>
              <a:t>Most pts eventually identify a significantly helpful regimen</a:t>
            </a: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127000" y="6298930"/>
            <a:ext cx="901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Constantia" pitchFamily="18" charset="0"/>
              </a:rPr>
              <a:t>Roberts LJ, Anthony LB, Oates JA.  “Disorders of Vasodilator Hormones: Carcinoid Syndrome and </a:t>
            </a:r>
            <a:r>
              <a:rPr lang="en-US" sz="1000" dirty="0" err="1">
                <a:latin typeface="Constantia" pitchFamily="18" charset="0"/>
              </a:rPr>
              <a:t>Mastocytosis</a:t>
            </a:r>
            <a:r>
              <a:rPr lang="en-US" sz="1000" dirty="0">
                <a:latin typeface="Constantia" pitchFamily="18" charset="0"/>
              </a:rPr>
              <a:t>” in Wilson JD, Foster DW, </a:t>
            </a:r>
            <a:r>
              <a:rPr lang="en-US" sz="1000" dirty="0" err="1">
                <a:latin typeface="Constantia" pitchFamily="18" charset="0"/>
              </a:rPr>
              <a:t>Kronenberg</a:t>
            </a:r>
            <a:r>
              <a:rPr lang="en-US" sz="1000" dirty="0">
                <a:latin typeface="Constantia" pitchFamily="18" charset="0"/>
              </a:rPr>
              <a:t> HM, </a:t>
            </a:r>
            <a:r>
              <a:rPr lang="en-US" sz="1000" i="1" dirty="0">
                <a:latin typeface="Constantia" pitchFamily="18" charset="0"/>
              </a:rPr>
              <a:t>et al., eds.</a:t>
            </a:r>
            <a:r>
              <a:rPr lang="en-US" sz="1000" dirty="0">
                <a:latin typeface="Constantia" pitchFamily="18" charset="0"/>
              </a:rPr>
              <a:t>, </a:t>
            </a:r>
            <a:r>
              <a:rPr lang="en-US" sz="1000" i="1" dirty="0">
                <a:latin typeface="Constantia" pitchFamily="18" charset="0"/>
              </a:rPr>
              <a:t>Williams Textbook of Endocrinology, 9th ed.</a:t>
            </a:r>
            <a:r>
              <a:rPr lang="en-US" sz="1000" dirty="0">
                <a:latin typeface="Constantia" pitchFamily="18" charset="0"/>
              </a:rPr>
              <a:t>, 1998, W. B. Saunders Company, Philadelphia, pp. 1718-1732</a:t>
            </a:r>
            <a:r>
              <a:rPr lang="en-US" sz="1000" dirty="0" smtClean="0">
                <a:latin typeface="Constantia" pitchFamily="18" charset="0"/>
              </a:rPr>
              <a:t>.</a:t>
            </a:r>
          </a:p>
          <a:p>
            <a:r>
              <a:rPr lang="en-US" sz="1000" dirty="0" smtClean="0">
                <a:latin typeface="Constantia" pitchFamily="18" charset="0"/>
              </a:rPr>
              <a:t>Lim K-H, </a:t>
            </a:r>
            <a:r>
              <a:rPr lang="en-US" sz="1000" i="1" dirty="0" smtClean="0">
                <a:latin typeface="Constantia" pitchFamily="18" charset="0"/>
              </a:rPr>
              <a:t>et al.</a:t>
            </a:r>
            <a:r>
              <a:rPr lang="en-US" sz="1000" dirty="0" smtClean="0">
                <a:latin typeface="Constantia" pitchFamily="18" charset="0"/>
              </a:rPr>
              <a:t>  Systemic </a:t>
            </a:r>
            <a:r>
              <a:rPr lang="en-US" sz="1000" dirty="0" err="1" smtClean="0">
                <a:latin typeface="Constantia" pitchFamily="18" charset="0"/>
              </a:rPr>
              <a:t>mastocytosis</a:t>
            </a:r>
            <a:r>
              <a:rPr lang="en-US" sz="1000" dirty="0" smtClean="0">
                <a:latin typeface="Constantia" pitchFamily="18" charset="0"/>
              </a:rPr>
              <a:t> in 342 consecutive adults: survival studies and prognostic factors.  </a:t>
            </a:r>
            <a:r>
              <a:rPr lang="en-US" sz="1000" i="1" dirty="0" smtClean="0">
                <a:latin typeface="Constantia" pitchFamily="18" charset="0"/>
              </a:rPr>
              <a:t>Blood</a:t>
            </a:r>
            <a:r>
              <a:rPr lang="en-US" sz="1000" dirty="0" smtClean="0">
                <a:latin typeface="Constantia" pitchFamily="18" charset="0"/>
              </a:rPr>
              <a:t> 2009;113:5727-5736.</a:t>
            </a:r>
          </a:p>
        </p:txBody>
      </p:sp>
    </p:spTree>
    <p:extLst>
      <p:ext uri="{BB962C8B-B14F-4D97-AF65-F5344CB8AC3E}">
        <p14:creationId xmlns:p14="http://schemas.microsoft.com/office/powerpoint/2010/main" val="26877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498124"/>
            <a:ext cx="8229600" cy="1255400"/>
          </a:xfrm>
        </p:spPr>
        <p:txBody>
          <a:bodyPr/>
          <a:lstStyle/>
          <a:p>
            <a:pPr eaLnBrk="1" hangingPunct="1"/>
            <a:r>
              <a:rPr lang="en-US" dirty="0" smtClean="0"/>
              <a:t>MCAS: Treatment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199" y="1959015"/>
            <a:ext cx="8583434" cy="506197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2016: </a:t>
            </a:r>
            <a:r>
              <a:rPr lang="en-US" dirty="0" smtClean="0"/>
              <a:t>Largely as for indolent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Identify and avoid triggers</a:t>
            </a:r>
          </a:p>
          <a:p>
            <a:pPr lvl="1" eaLnBrk="1" hangingPunct="1"/>
            <a:r>
              <a:rPr lang="en-US" dirty="0" smtClean="0"/>
              <a:t>Inhibit </a:t>
            </a:r>
            <a:r>
              <a:rPr lang="en-US" dirty="0" smtClean="0"/>
              <a:t>mediator production</a:t>
            </a:r>
          </a:p>
          <a:p>
            <a:pPr lvl="1" eaLnBrk="1" hangingPunct="1"/>
            <a:r>
              <a:rPr lang="en-US" dirty="0" smtClean="0"/>
              <a:t>Inhibit mediator release</a:t>
            </a:r>
          </a:p>
          <a:p>
            <a:pPr lvl="1" eaLnBrk="1" hangingPunct="1"/>
            <a:r>
              <a:rPr lang="en-US" dirty="0" smtClean="0"/>
              <a:t>Block actions of released mediators</a:t>
            </a:r>
          </a:p>
          <a:p>
            <a:pPr lvl="1" eaLnBrk="1" hangingPunct="1"/>
            <a:r>
              <a:rPr lang="en-US" dirty="0" smtClean="0"/>
              <a:t>Cytotoxic and cellular therapy only for aggressive SM, MCL</a:t>
            </a:r>
          </a:p>
          <a:p>
            <a:pPr lvl="1" eaLnBrk="1" hangingPunct="1"/>
            <a:r>
              <a:rPr lang="en-US" dirty="0" smtClean="0"/>
              <a:t>Secondary issues and comorbidities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30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402712"/>
            <a:ext cx="8229600" cy="1255400"/>
          </a:xfrm>
        </p:spPr>
        <p:txBody>
          <a:bodyPr/>
          <a:lstStyle/>
          <a:p>
            <a:pPr eaLnBrk="1" hangingPunct="1"/>
            <a:r>
              <a:rPr lang="en-US" smtClean="0"/>
              <a:t>MCAS: Treatment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199" y="1633024"/>
            <a:ext cx="8583434" cy="506197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2016: </a:t>
            </a:r>
            <a:r>
              <a:rPr lang="en-US" dirty="0" smtClean="0"/>
              <a:t>Largely as for indolent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Identify and avoid triggers (antigenic and physical)</a:t>
            </a:r>
          </a:p>
          <a:p>
            <a:pPr lvl="2" eaLnBrk="1" hangingPunct="1"/>
            <a:r>
              <a:rPr lang="en-US" dirty="0" smtClean="0"/>
              <a:t>Or try desensitization therapy if feasible</a:t>
            </a:r>
          </a:p>
          <a:p>
            <a:pPr lvl="2" eaLnBrk="1" hangingPunct="1"/>
            <a:r>
              <a:rPr lang="en-US" dirty="0" smtClean="0"/>
              <a:t>Be aware: medication excipients often are prominent triggers</a:t>
            </a:r>
          </a:p>
          <a:p>
            <a:pPr lvl="3" eaLnBrk="1" hangingPunct="1"/>
            <a:r>
              <a:rPr lang="en-US" dirty="0" smtClean="0"/>
              <a:t>Trying </a:t>
            </a:r>
            <a:r>
              <a:rPr lang="en-US" dirty="0" smtClean="0"/>
              <a:t>alternative (commercial </a:t>
            </a:r>
            <a:r>
              <a:rPr lang="en-US" dirty="0" smtClean="0"/>
              <a:t>or </a:t>
            </a:r>
            <a:r>
              <a:rPr lang="en-US" dirty="0" smtClean="0"/>
              <a:t>compounded) </a:t>
            </a:r>
            <a:r>
              <a:rPr lang="en-US" dirty="0" smtClean="0"/>
              <a:t>formulations often necessary</a:t>
            </a:r>
          </a:p>
          <a:p>
            <a:pPr lvl="1" eaLnBrk="1" hangingPunct="1"/>
            <a:r>
              <a:rPr lang="en-US" dirty="0" smtClean="0"/>
              <a:t>Inhibit mediator production</a:t>
            </a:r>
          </a:p>
          <a:p>
            <a:pPr lvl="1" eaLnBrk="1" hangingPunct="1"/>
            <a:r>
              <a:rPr lang="en-US" dirty="0" smtClean="0"/>
              <a:t>Inhibit mediator release</a:t>
            </a:r>
          </a:p>
          <a:p>
            <a:pPr lvl="1" eaLnBrk="1" hangingPunct="1"/>
            <a:r>
              <a:rPr lang="en-US" dirty="0" smtClean="0"/>
              <a:t>Block actions of released mediators</a:t>
            </a:r>
          </a:p>
          <a:p>
            <a:pPr lvl="1" eaLnBrk="1" hangingPunct="1"/>
            <a:r>
              <a:rPr lang="en-US" dirty="0" smtClean="0"/>
              <a:t>Cytotoxic and cellular therapy only for aggressive SM, MCL</a:t>
            </a:r>
          </a:p>
          <a:p>
            <a:pPr lvl="1" eaLnBrk="1" hangingPunct="1"/>
            <a:r>
              <a:rPr lang="en-US" dirty="0" smtClean="0"/>
              <a:t>Secondary issues and comorbidities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MCAS: Treatment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2016: </a:t>
            </a:r>
            <a:r>
              <a:rPr lang="en-US" dirty="0" smtClean="0"/>
              <a:t>As for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 eaLnBrk="1" hangingPunct="1"/>
            <a:r>
              <a:rPr lang="en-US" dirty="0"/>
              <a:t>Identify and avoid triggers </a:t>
            </a:r>
            <a:endParaRPr lang="en-US" dirty="0" smtClean="0"/>
          </a:p>
          <a:p>
            <a:pPr lvl="1" eaLnBrk="1" hangingPunct="1"/>
            <a:r>
              <a:rPr lang="en-US" dirty="0" smtClean="0"/>
              <a:t>Inhibition of mediator production</a:t>
            </a:r>
          </a:p>
          <a:p>
            <a:pPr lvl="2" eaLnBrk="1" hangingPunct="1"/>
            <a:r>
              <a:rPr lang="en-US" dirty="0" smtClean="0"/>
              <a:t>Steroids, </a:t>
            </a:r>
            <a:r>
              <a:rPr lang="en-US" dirty="0" smtClean="0"/>
              <a:t>NSAIDs</a:t>
            </a:r>
          </a:p>
          <a:p>
            <a:pPr lvl="2" eaLnBrk="1" hangingPunct="1"/>
            <a:r>
              <a:rPr lang="en-US" dirty="0" smtClean="0"/>
              <a:t>Vitamin C</a:t>
            </a:r>
            <a:endParaRPr lang="en-US" dirty="0" smtClean="0"/>
          </a:p>
          <a:p>
            <a:pPr lvl="2" eaLnBrk="1" hangingPunct="1"/>
            <a:r>
              <a:rPr lang="en-US" dirty="0" smtClean="0"/>
              <a:t>Possibly also </a:t>
            </a:r>
            <a:r>
              <a:rPr lang="en-US" dirty="0" smtClean="0"/>
              <a:t>hydroxyurea (or even </a:t>
            </a:r>
            <a:r>
              <a:rPr lang="en-US" dirty="0" err="1" smtClean="0"/>
              <a:t>IMiDs</a:t>
            </a:r>
            <a:r>
              <a:rPr lang="en-US" dirty="0" smtClean="0"/>
              <a:t>?)</a:t>
            </a:r>
            <a:endParaRPr lang="en-US" dirty="0" smtClean="0"/>
          </a:p>
          <a:p>
            <a:pPr lvl="1" eaLnBrk="1" hangingPunct="1"/>
            <a:r>
              <a:rPr lang="en-US" dirty="0" smtClean="0"/>
              <a:t>Inhibition of mediator release (stabilization)</a:t>
            </a:r>
          </a:p>
          <a:p>
            <a:pPr lvl="1" eaLnBrk="1" hangingPunct="1"/>
            <a:r>
              <a:rPr lang="en-US" dirty="0" smtClean="0"/>
              <a:t>Blockade of released mediators</a:t>
            </a:r>
          </a:p>
          <a:p>
            <a:pPr lvl="1" eaLnBrk="1" hangingPunct="1"/>
            <a:r>
              <a:rPr lang="en-US" dirty="0" smtClean="0"/>
              <a:t>Rarely (if ever): </a:t>
            </a:r>
            <a:r>
              <a:rPr lang="en-US" dirty="0" smtClean="0"/>
              <a:t>Cytotoxic therapy</a:t>
            </a:r>
          </a:p>
          <a:p>
            <a:pPr lvl="1" eaLnBrk="1" hangingPunct="1"/>
            <a:r>
              <a:rPr lang="en-US" dirty="0" smtClean="0"/>
              <a:t>Hypothetical: </a:t>
            </a:r>
            <a:r>
              <a:rPr lang="en-US" dirty="0" smtClean="0"/>
              <a:t>Cellular therapy</a:t>
            </a:r>
          </a:p>
          <a:p>
            <a:pPr lvl="1" eaLnBrk="1" hangingPunct="1"/>
            <a:r>
              <a:rPr lang="en-US" dirty="0" smtClean="0"/>
              <a:t>Secondary issues and comorbidities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9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593341"/>
            <a:ext cx="8229600" cy="878741"/>
          </a:xfrm>
        </p:spPr>
        <p:txBody>
          <a:bodyPr/>
          <a:lstStyle/>
          <a:p>
            <a:pPr eaLnBrk="1" hangingPunct="1"/>
            <a:r>
              <a:rPr lang="en-US" dirty="0" smtClean="0"/>
              <a:t>MCAS: Treatment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591200"/>
            <a:ext cx="8229600" cy="53565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2016: </a:t>
            </a:r>
            <a:r>
              <a:rPr lang="en-US" sz="2200" dirty="0" smtClean="0"/>
              <a:t>As for </a:t>
            </a:r>
            <a:r>
              <a:rPr lang="en-US" sz="2200" dirty="0" err="1" smtClean="0"/>
              <a:t>mastocytosis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Identify and avoid triggers 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Inhibition of mediator production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Inhibition of mediator release (stabilization)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err="1" smtClean="0"/>
              <a:t>Cromolyn</a:t>
            </a:r>
            <a:r>
              <a:rPr lang="en-US" sz="1800" dirty="0" smtClean="0"/>
              <a:t> (oral and/or inhaled – non-absorbed)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700" dirty="0" smtClean="0"/>
              <a:t>Can trigger flares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few days; </a:t>
            </a:r>
            <a:r>
              <a:rPr lang="en-US" sz="1700" dirty="0" err="1" smtClean="0"/>
              <a:t>tachyphylaxis</a:t>
            </a:r>
            <a:r>
              <a:rPr lang="en-US" sz="1700" dirty="0" smtClean="0"/>
              <a:t> can abrogate efficacy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err="1" smtClean="0"/>
              <a:t>Pentosan</a:t>
            </a:r>
            <a:r>
              <a:rPr lang="en-US" sz="1800" dirty="0" smtClean="0"/>
              <a:t> (especially for interstitial cystitis)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Tyrosine </a:t>
            </a:r>
            <a:r>
              <a:rPr lang="en-US" sz="1800" dirty="0" err="1" smtClean="0"/>
              <a:t>kinase</a:t>
            </a:r>
            <a:r>
              <a:rPr lang="en-US" sz="1800" dirty="0" smtClean="0"/>
              <a:t> inhibitors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Interferon (&amp; </a:t>
            </a:r>
            <a:r>
              <a:rPr lang="en-US" sz="1800" dirty="0" err="1" smtClean="0"/>
              <a:t>pegylated</a:t>
            </a:r>
            <a:r>
              <a:rPr lang="en-US" sz="1800" dirty="0" smtClean="0"/>
              <a:t> form?)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err="1" smtClean="0"/>
              <a:t>Omalizumab</a:t>
            </a:r>
            <a:r>
              <a:rPr lang="en-US" sz="1800" dirty="0" smtClean="0"/>
              <a:t> (anti-</a:t>
            </a:r>
            <a:r>
              <a:rPr lang="en-US" sz="1800" dirty="0" err="1" smtClean="0"/>
              <a:t>IgE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Azathioprine or other ISTs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800" dirty="0" err="1" smtClean="0"/>
              <a:t>mTOR</a:t>
            </a:r>
            <a:r>
              <a:rPr lang="en-US" sz="1800" dirty="0" smtClean="0"/>
              <a:t> </a:t>
            </a:r>
            <a:r>
              <a:rPr lang="en-US" sz="1800" dirty="0" smtClean="0"/>
              <a:t>inhibitors?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Benzodiazepines </a:t>
            </a:r>
            <a:r>
              <a:rPr lang="en-US" sz="1800" dirty="0" smtClean="0"/>
              <a:t>and </a:t>
            </a:r>
            <a:r>
              <a:rPr lang="en-US" sz="1800" dirty="0" err="1" smtClean="0"/>
              <a:t>imidazopyridines</a:t>
            </a:r>
            <a:endParaRPr lang="en-US" sz="1800" dirty="0"/>
          </a:p>
          <a:p>
            <a:pPr lvl="3" eaLnBrk="1" hangingPunct="1">
              <a:lnSpc>
                <a:spcPct val="80000"/>
              </a:lnSpc>
            </a:pPr>
            <a:r>
              <a:rPr lang="en-US" sz="1700" dirty="0" smtClean="0"/>
              <a:t>e.g., </a:t>
            </a:r>
            <a:r>
              <a:rPr lang="en-US" sz="1700" dirty="0" err="1" smtClean="0"/>
              <a:t>lorazepam</a:t>
            </a:r>
            <a:r>
              <a:rPr lang="en-US" sz="1700" dirty="0" smtClean="0"/>
              <a:t>, clonazepam, </a:t>
            </a:r>
            <a:r>
              <a:rPr lang="en-US" sz="1700" dirty="0" err="1" smtClean="0"/>
              <a:t>flunitrazepam</a:t>
            </a:r>
            <a:r>
              <a:rPr lang="en-US" sz="1700" dirty="0" smtClean="0"/>
              <a:t>, </a:t>
            </a:r>
            <a:r>
              <a:rPr lang="en-US" sz="1700" dirty="0" err="1" smtClean="0"/>
              <a:t>zolpidem</a:t>
            </a: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Blockade of released mediators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Rarely (if ever): </a:t>
            </a:r>
            <a:r>
              <a:rPr lang="en-US" sz="2000" dirty="0" smtClean="0"/>
              <a:t>Cytotoxic therapy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Hypothetical: </a:t>
            </a:r>
            <a:r>
              <a:rPr lang="en-US" sz="2000" dirty="0" smtClean="0"/>
              <a:t>Cellular therapy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Secondary issues and comorbidities</a:t>
            </a:r>
            <a:endParaRPr lang="en-US" sz="2000" dirty="0" smtClean="0"/>
          </a:p>
        </p:txBody>
      </p:sp>
      <p:sp>
        <p:nvSpPr>
          <p:cNvPr id="76803" name="Line Callout 2 6"/>
          <p:cNvSpPr>
            <a:spLocks/>
          </p:cNvSpPr>
          <p:nvPr/>
        </p:nvSpPr>
        <p:spPr bwMode="auto">
          <a:xfrm>
            <a:off x="4905436" y="3718512"/>
            <a:ext cx="4054475" cy="1306697"/>
          </a:xfrm>
          <a:prstGeom prst="borderCallout2">
            <a:avLst>
              <a:gd name="adj1" fmla="val 10375"/>
              <a:gd name="adj2" fmla="val 47"/>
              <a:gd name="adj3" fmla="val 10375"/>
              <a:gd name="adj4" fmla="val -10338"/>
              <a:gd name="adj5" fmla="val 3107"/>
              <a:gd name="adj6" fmla="val -20556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 err="1">
                <a:solidFill>
                  <a:srgbClr val="FFFFFF"/>
                </a:solidFill>
                <a:latin typeface="Constantia" pitchFamily="18" charset="0"/>
              </a:rPr>
              <a:t>Imatinib</a:t>
            </a:r>
            <a:r>
              <a:rPr lang="en-US" sz="1400" dirty="0">
                <a:solidFill>
                  <a:srgbClr val="FFFFFF"/>
                </a:solidFill>
                <a:latin typeface="Constantia" pitchFamily="18" charset="0"/>
              </a:rPr>
              <a:t> (FDA approved for CML, </a:t>
            </a:r>
            <a:r>
              <a:rPr lang="en-US" sz="1400" dirty="0" err="1">
                <a:solidFill>
                  <a:srgbClr val="FFFFFF"/>
                </a:solidFill>
                <a:latin typeface="Constantia" pitchFamily="18" charset="0"/>
              </a:rPr>
              <a:t>mastocytosis</a:t>
            </a:r>
            <a:r>
              <a:rPr lang="en-US" sz="1400" dirty="0">
                <a:solidFill>
                  <a:srgbClr val="FFFFFF"/>
                </a:solidFill>
                <a:latin typeface="Constantia" pitchFamily="18" charset="0"/>
              </a:rPr>
              <a:t>)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Constantia" pitchFamily="18" charset="0"/>
              </a:rPr>
              <a:t>Dasatinib</a:t>
            </a:r>
            <a:r>
              <a:rPr lang="en-US" sz="1400" dirty="0">
                <a:solidFill>
                  <a:srgbClr val="FFFFFF"/>
                </a:solidFill>
                <a:latin typeface="Constantia" pitchFamily="18" charset="0"/>
              </a:rPr>
              <a:t> (FDA approved for CML)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Constantia" pitchFamily="18" charset="0"/>
              </a:rPr>
              <a:t>Nilotinib</a:t>
            </a:r>
            <a:r>
              <a:rPr lang="en-US" sz="1400" dirty="0">
                <a:solidFill>
                  <a:srgbClr val="FFFFFF"/>
                </a:solidFill>
                <a:latin typeface="Constantia" pitchFamily="18" charset="0"/>
              </a:rPr>
              <a:t> (FDA approved for CML</a:t>
            </a:r>
            <a:r>
              <a:rPr lang="en-US" sz="1400" dirty="0" smtClean="0">
                <a:solidFill>
                  <a:srgbClr val="FFFFFF"/>
                </a:solidFill>
                <a:latin typeface="Constantia" pitchFamily="18" charset="0"/>
              </a:rPr>
              <a:t>)</a:t>
            </a:r>
          </a:p>
          <a:p>
            <a:r>
              <a:rPr lang="en-US" sz="1400" dirty="0" err="1" smtClean="0">
                <a:solidFill>
                  <a:srgbClr val="FFFFFF"/>
                </a:solidFill>
                <a:latin typeface="Constantia" pitchFamily="18" charset="0"/>
              </a:rPr>
              <a:t>Sunitinib</a:t>
            </a:r>
            <a:r>
              <a:rPr lang="en-US" sz="1400" dirty="0" smtClean="0">
                <a:solidFill>
                  <a:srgbClr val="FFFFFF"/>
                </a:solidFill>
                <a:latin typeface="Constantia" pitchFamily="18" charset="0"/>
              </a:rPr>
              <a:t> (FDA approved for renal cell Ca &amp; GIST)</a:t>
            </a:r>
            <a:endParaRPr lang="en-US" sz="1400" dirty="0">
              <a:solidFill>
                <a:srgbClr val="FFFFFF"/>
              </a:solidFill>
              <a:latin typeface="Constantia" pitchFamily="18" charset="0"/>
            </a:endParaRPr>
          </a:p>
          <a:p>
            <a:r>
              <a:rPr lang="en-US" sz="1400" dirty="0" err="1">
                <a:solidFill>
                  <a:srgbClr val="FFFFFF"/>
                </a:solidFill>
                <a:latin typeface="Constantia" pitchFamily="18" charset="0"/>
              </a:rPr>
              <a:t>Midostaurin</a:t>
            </a:r>
            <a:r>
              <a:rPr lang="en-US" sz="1400" dirty="0">
                <a:solidFill>
                  <a:srgbClr val="FFFFFF"/>
                </a:solidFill>
                <a:latin typeface="Constantia" pitchFamily="18" charset="0"/>
              </a:rPr>
              <a:t> (investigational</a:t>
            </a:r>
            <a:r>
              <a:rPr lang="en-US" sz="1400" dirty="0" smtClean="0">
                <a:solidFill>
                  <a:srgbClr val="FFFFFF"/>
                </a:solidFill>
                <a:latin typeface="Constantia" pitchFamily="18" charset="0"/>
              </a:rPr>
              <a:t>)</a:t>
            </a:r>
          </a:p>
          <a:p>
            <a:r>
              <a:rPr lang="en-US" sz="1400" dirty="0" err="1" smtClean="0">
                <a:solidFill>
                  <a:srgbClr val="FFFFFF"/>
                </a:solidFill>
                <a:latin typeface="Constantia" pitchFamily="18" charset="0"/>
              </a:rPr>
              <a:t>Masitinib</a:t>
            </a:r>
            <a:r>
              <a:rPr lang="en-US" sz="1400" dirty="0" smtClean="0">
                <a:solidFill>
                  <a:srgbClr val="FFFFFF"/>
                </a:solidFill>
                <a:latin typeface="Constantia" pitchFamily="18" charset="0"/>
              </a:rPr>
              <a:t> (investigational)</a:t>
            </a:r>
            <a:endParaRPr lang="en-US" sz="14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56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Allergic Diseases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56878"/>
            <a:ext cx="8229600" cy="458489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Allergy, asthma, angioedema, </a:t>
            </a:r>
            <a:r>
              <a:rPr lang="en-US" dirty="0" err="1" smtClean="0"/>
              <a:t>urticaria</a:t>
            </a:r>
            <a:r>
              <a:rPr lang="en-US" dirty="0" smtClean="0"/>
              <a:t>, anaphylaxis</a:t>
            </a:r>
          </a:p>
          <a:p>
            <a:pPr eaLnBrk="1" hangingPunct="1"/>
            <a:r>
              <a:rPr lang="en-US" dirty="0" smtClean="0"/>
              <a:t>2013: 700 million suffer allergic diseases worldwide</a:t>
            </a:r>
          </a:p>
          <a:p>
            <a:pPr lvl="1" eaLnBrk="1" hangingPunct="1"/>
            <a:r>
              <a:rPr lang="en-US" dirty="0" smtClean="0"/>
              <a:t>10% of preschoolers worldwide now have food allergies</a:t>
            </a:r>
          </a:p>
          <a:p>
            <a:pPr eaLnBrk="1" hangingPunct="1"/>
            <a:r>
              <a:rPr lang="en-US" dirty="0"/>
              <a:t>Steadily increasing </a:t>
            </a:r>
            <a:r>
              <a:rPr lang="en-US" dirty="0" smtClean="0"/>
              <a:t>incidence/prevalence across all ages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.g., China (prevalence): 1999: 3.5%; 2009: 7.7%</a:t>
            </a:r>
          </a:p>
          <a:p>
            <a:pPr lvl="1" eaLnBrk="1" hangingPunct="1"/>
            <a:r>
              <a:rPr lang="en-US" dirty="0" smtClean="0"/>
              <a:t>Greatest increases in children &lt; 5 years old</a:t>
            </a:r>
            <a:endParaRPr lang="en-US" dirty="0"/>
          </a:p>
          <a:p>
            <a:pPr eaLnBrk="1" hangingPunct="1"/>
            <a:r>
              <a:rPr lang="en-US" dirty="0" smtClean="0"/>
              <a:t>Allergic diseases are conditioned </a:t>
            </a:r>
            <a:r>
              <a:rPr lang="en-US" dirty="0"/>
              <a:t>by a number of genes and influenced by environmental factors</a:t>
            </a:r>
          </a:p>
          <a:p>
            <a:pPr lvl="1" eaLnBrk="1" hangingPunct="1"/>
            <a:r>
              <a:rPr lang="en-US" dirty="0" smtClean="0"/>
              <a:t>Incidence of allergic disease in children if…</a:t>
            </a:r>
          </a:p>
          <a:p>
            <a:pPr lvl="2" eaLnBrk="1" hangingPunct="1"/>
            <a:r>
              <a:rPr lang="en-US" dirty="0" smtClean="0"/>
              <a:t>…neither parent suffers allergic disease: 5-15%</a:t>
            </a:r>
          </a:p>
          <a:p>
            <a:pPr lvl="2" eaLnBrk="1" hangingPunct="1"/>
            <a:r>
              <a:rPr lang="en-US" dirty="0" smtClean="0"/>
              <a:t>…only one parent suffers allergic disease: 20-40%</a:t>
            </a:r>
          </a:p>
          <a:p>
            <a:pPr lvl="2" eaLnBrk="1" hangingPunct="1"/>
            <a:r>
              <a:rPr lang="en-US" dirty="0" smtClean="0"/>
              <a:t>…both parents suffer allergic disease: ≥ 60%</a:t>
            </a:r>
          </a:p>
          <a:p>
            <a:pPr eaLnBrk="1" hangingPunct="1"/>
            <a:r>
              <a:rPr lang="en-US" dirty="0" smtClean="0"/>
              <a:t>Relatively little mortality, but significant </a:t>
            </a:r>
            <a:r>
              <a:rPr lang="en-US" dirty="0" err="1" smtClean="0"/>
              <a:t>QoL</a:t>
            </a:r>
            <a:r>
              <a:rPr lang="en-US" dirty="0" smtClean="0"/>
              <a:t> effects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8937" y="6174930"/>
            <a:ext cx="8421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onstantia" pitchFamily="18" charset="0"/>
              </a:rPr>
              <a:t>1. Prescott SL et al.  A global survey of changing patterns of food allergy burden in children.  World Allergy </a:t>
            </a:r>
            <a:r>
              <a:rPr lang="en-US" sz="1000" dirty="0" err="1" smtClean="0">
                <a:latin typeface="Constantia" pitchFamily="18" charset="0"/>
              </a:rPr>
              <a:t>Organiz</a:t>
            </a:r>
            <a:r>
              <a:rPr lang="en-US" sz="1000" dirty="0" smtClean="0">
                <a:latin typeface="Constantia" pitchFamily="18" charset="0"/>
              </a:rPr>
              <a:t> J 2013;6:21, pp. 1-12.</a:t>
            </a:r>
          </a:p>
          <a:p>
            <a:r>
              <a:rPr lang="en-US" sz="1000" dirty="0" smtClean="0">
                <a:latin typeface="Constantia" pitchFamily="18" charset="0"/>
              </a:rPr>
              <a:t>2. </a:t>
            </a:r>
            <a:r>
              <a:rPr lang="en-US" sz="1000" dirty="0" err="1" smtClean="0">
                <a:latin typeface="Constantia" pitchFamily="18" charset="0"/>
              </a:rPr>
              <a:t>Pawlinska-Chmara</a:t>
            </a:r>
            <a:r>
              <a:rPr lang="en-US" sz="1000" dirty="0" smtClean="0">
                <a:latin typeface="Constantia" pitchFamily="18" charset="0"/>
              </a:rPr>
              <a:t> </a:t>
            </a:r>
            <a:r>
              <a:rPr lang="en-US" sz="1000" dirty="0">
                <a:latin typeface="Constantia" pitchFamily="18" charset="0"/>
              </a:rPr>
              <a:t>R et al., Effect of Socio-Economic Status </a:t>
            </a:r>
            <a:r>
              <a:rPr lang="en-US" sz="1000" dirty="0" smtClean="0">
                <a:latin typeface="Constantia" pitchFamily="18" charset="0"/>
              </a:rPr>
              <a:t>on Quality </a:t>
            </a:r>
            <a:r>
              <a:rPr lang="en-US" sz="1000" dirty="0">
                <a:latin typeface="Constantia" pitchFamily="18" charset="0"/>
              </a:rPr>
              <a:t>of Life in People </a:t>
            </a:r>
            <a:r>
              <a:rPr lang="en-US" sz="1000" dirty="0" smtClean="0">
                <a:latin typeface="Constantia" pitchFamily="18" charset="0"/>
              </a:rPr>
              <a:t>Affected with </a:t>
            </a:r>
            <a:r>
              <a:rPr lang="en-US" sz="1000" dirty="0">
                <a:latin typeface="Constantia" pitchFamily="18" charset="0"/>
              </a:rPr>
              <a:t>Respiratory </a:t>
            </a:r>
            <a:r>
              <a:rPr lang="en-US" sz="1000" dirty="0" smtClean="0">
                <a:latin typeface="Constantia" pitchFamily="18" charset="0"/>
              </a:rPr>
              <a:t>Allergy, pp. 385-392, in M</a:t>
            </a:r>
            <a:r>
              <a:rPr lang="en-US" sz="1000" dirty="0">
                <a:latin typeface="Constantia" pitchFamily="18" charset="0"/>
              </a:rPr>
              <a:t>. </a:t>
            </a:r>
            <a:r>
              <a:rPr lang="en-US" sz="1000" dirty="0" err="1">
                <a:latin typeface="Constantia" pitchFamily="18" charset="0"/>
              </a:rPr>
              <a:t>Pokorski</a:t>
            </a:r>
            <a:r>
              <a:rPr lang="en-US" sz="1000" dirty="0">
                <a:latin typeface="Constantia" pitchFamily="18" charset="0"/>
              </a:rPr>
              <a:t> (ed.), </a:t>
            </a:r>
            <a:r>
              <a:rPr lang="en-US" sz="1000" i="1" dirty="0">
                <a:latin typeface="Constantia" pitchFamily="18" charset="0"/>
              </a:rPr>
              <a:t>Neurobiology of Respiration</a:t>
            </a:r>
            <a:r>
              <a:rPr lang="en-US" sz="1000" dirty="0">
                <a:latin typeface="Constantia" pitchFamily="18" charset="0"/>
              </a:rPr>
              <a:t>, Advances in Experimental Medicine and Biology 788</a:t>
            </a:r>
            <a:r>
              <a:rPr lang="en-US" sz="1000" dirty="0" smtClean="0">
                <a:latin typeface="Constantia" pitchFamily="18" charset="0"/>
              </a:rPr>
              <a:t>, DOI </a:t>
            </a:r>
            <a:r>
              <a:rPr lang="en-US" sz="1000" dirty="0">
                <a:latin typeface="Constantia" pitchFamily="18" charset="0"/>
              </a:rPr>
              <a:t>10.1007/978-94-007-6627-3_52, </a:t>
            </a:r>
            <a:r>
              <a:rPr lang="en-US" sz="1000" dirty="0" smtClean="0">
                <a:latin typeface="Constantia" pitchFamily="18" charset="0"/>
              </a:rPr>
              <a:t>Springer </a:t>
            </a:r>
            <a:r>
              <a:rPr lang="en-US" sz="1000" dirty="0" err="1">
                <a:latin typeface="Constantia" pitchFamily="18" charset="0"/>
              </a:rPr>
              <a:t>Science+Business</a:t>
            </a:r>
            <a:r>
              <a:rPr lang="en-US" sz="1000" dirty="0">
                <a:latin typeface="Constantia" pitchFamily="18" charset="0"/>
              </a:rPr>
              <a:t> Media Dordrecht </a:t>
            </a:r>
            <a:r>
              <a:rPr lang="en-US" sz="1000" dirty="0" smtClean="0">
                <a:latin typeface="Constantia" pitchFamily="18" charset="0"/>
              </a:rPr>
              <a:t>2013.</a:t>
            </a:r>
            <a:endParaRPr lang="en-US" sz="1000" dirty="0"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1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MCAS: Treatment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30200" y="1357313"/>
            <a:ext cx="8813800" cy="52935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2016: </a:t>
            </a:r>
            <a:r>
              <a:rPr lang="en-US" sz="2400" dirty="0" smtClean="0"/>
              <a:t>As for </a:t>
            </a:r>
            <a:r>
              <a:rPr lang="en-US" sz="2400" dirty="0" err="1" smtClean="0"/>
              <a:t>mastocytosis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Identify and avoid triggers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Inhibition of mediator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Inhibition of mediator release (stabilization)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Blockade of released mediators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Antihistamines (even cont. IV diphenhydramine in severely afflicted pts)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900" dirty="0" smtClean="0"/>
              <a:t>Often impressive benefits even absent </a:t>
            </a:r>
            <a:r>
              <a:rPr lang="en-US" sz="1900" dirty="0" err="1" smtClean="0"/>
              <a:t>rhinosinusitis</a:t>
            </a:r>
            <a:r>
              <a:rPr lang="en-US" sz="1900" dirty="0" smtClean="0"/>
              <a:t> and dyspepsia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900" dirty="0" smtClean="0"/>
              <a:t>Can also stabilize mast cells via their </a:t>
            </a:r>
            <a:r>
              <a:rPr lang="en-US" sz="1900" dirty="0" err="1" smtClean="0"/>
              <a:t>autoexcitatory</a:t>
            </a:r>
            <a:r>
              <a:rPr lang="en-US" sz="1900" dirty="0" smtClean="0"/>
              <a:t> H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/H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receptors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Leukotriene antagonists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Calcium/</a:t>
            </a:r>
            <a:r>
              <a:rPr lang="en-US" sz="1900" dirty="0" err="1" smtClean="0"/>
              <a:t>vit</a:t>
            </a:r>
            <a:r>
              <a:rPr lang="en-US" sz="1900" dirty="0"/>
              <a:t>. D, </a:t>
            </a:r>
            <a:r>
              <a:rPr lang="en-US" sz="1900" dirty="0" smtClean="0"/>
              <a:t>bisphosphonates</a:t>
            </a:r>
            <a:r>
              <a:rPr lang="en-US" sz="1900" dirty="0" smtClean="0"/>
              <a:t>, </a:t>
            </a:r>
            <a:r>
              <a:rPr lang="en-US" sz="1900" dirty="0" err="1" smtClean="0"/>
              <a:t>denosumab</a:t>
            </a:r>
            <a:r>
              <a:rPr lang="en-US" sz="1900" dirty="0" smtClean="0"/>
              <a:t> </a:t>
            </a:r>
            <a:r>
              <a:rPr lang="en-US" sz="1900" dirty="0" smtClean="0"/>
              <a:t>for osteoporosis/osteopenia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TNF antagonists (</a:t>
            </a:r>
            <a:r>
              <a:rPr lang="en-US" sz="1900" dirty="0" err="1" smtClean="0"/>
              <a:t>etanercept</a:t>
            </a:r>
            <a:r>
              <a:rPr lang="en-US" sz="1900" dirty="0" smtClean="0"/>
              <a:t>, </a:t>
            </a:r>
            <a:r>
              <a:rPr lang="en-US" sz="1900" dirty="0" err="1" smtClean="0"/>
              <a:t>adalimumab</a:t>
            </a:r>
            <a:r>
              <a:rPr lang="en-US" sz="1900" dirty="0" smtClean="0"/>
              <a:t>, infliximab)?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IL-1 antagonists (e.g., </a:t>
            </a:r>
            <a:r>
              <a:rPr lang="en-US" sz="1900" dirty="0" err="1" smtClean="0"/>
              <a:t>anakinra</a:t>
            </a:r>
            <a:r>
              <a:rPr lang="en-US" sz="1900" dirty="0" smtClean="0"/>
              <a:t>), IL-1</a:t>
            </a:r>
            <a:r>
              <a:rPr lang="el-GR" sz="1900" dirty="0" smtClean="0"/>
              <a:t>β</a:t>
            </a:r>
            <a:r>
              <a:rPr lang="en-US" sz="1900" dirty="0" smtClean="0"/>
              <a:t> antagonists (e.g., </a:t>
            </a:r>
            <a:r>
              <a:rPr lang="en-US" sz="1900" dirty="0" err="1" smtClean="0"/>
              <a:t>canakinumab</a:t>
            </a:r>
            <a:r>
              <a:rPr lang="en-US" sz="1900" dirty="0" smtClean="0"/>
              <a:t>)?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In development: inhibitors of </a:t>
            </a:r>
            <a:r>
              <a:rPr lang="en-US" sz="1900" dirty="0" err="1" smtClean="0"/>
              <a:t>tryptase</a:t>
            </a:r>
            <a:r>
              <a:rPr lang="en-US" sz="1900" dirty="0" smtClean="0"/>
              <a:t>, </a:t>
            </a:r>
            <a:r>
              <a:rPr lang="en-US" sz="1900" dirty="0" err="1" smtClean="0"/>
              <a:t>chymase</a:t>
            </a:r>
            <a:r>
              <a:rPr lang="en-US" sz="1900" dirty="0" smtClean="0"/>
              <a:t>, H</a:t>
            </a:r>
            <a:r>
              <a:rPr lang="en-US" sz="1900" baseline="-25000" dirty="0" smtClean="0"/>
              <a:t>3</a:t>
            </a:r>
            <a:r>
              <a:rPr lang="en-US" sz="1900" dirty="0" smtClean="0"/>
              <a:t> receptors, etc.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Rarely (if ever): </a:t>
            </a:r>
            <a:r>
              <a:rPr lang="en-US" sz="2200" dirty="0" smtClean="0"/>
              <a:t>Cytotoxic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Hypothetical</a:t>
            </a:r>
            <a:r>
              <a:rPr lang="en-US" sz="2200" dirty="0" smtClean="0"/>
              <a:t>: </a:t>
            </a:r>
            <a:r>
              <a:rPr lang="en-US" sz="2200" dirty="0" smtClean="0"/>
              <a:t>Cellular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Secondary issues and comorbidities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241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MCAS: Treatment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2016: </a:t>
            </a:r>
            <a:r>
              <a:rPr lang="en-US" dirty="0" smtClean="0"/>
              <a:t>As for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Identify and avoid triggers</a:t>
            </a:r>
          </a:p>
          <a:p>
            <a:pPr lvl="1" eaLnBrk="1" hangingPunct="1"/>
            <a:r>
              <a:rPr lang="en-US" dirty="0" smtClean="0"/>
              <a:t>Inhibition of mediator production</a:t>
            </a:r>
          </a:p>
          <a:p>
            <a:pPr lvl="1" eaLnBrk="1" hangingPunct="1"/>
            <a:r>
              <a:rPr lang="en-US" dirty="0" smtClean="0"/>
              <a:t>Inhibition of mediator release (stabilization)</a:t>
            </a:r>
          </a:p>
          <a:p>
            <a:pPr lvl="1" eaLnBrk="1" hangingPunct="1"/>
            <a:r>
              <a:rPr lang="en-US" dirty="0" smtClean="0"/>
              <a:t>Blockade of released mediators</a:t>
            </a:r>
          </a:p>
          <a:p>
            <a:pPr lvl="1" eaLnBrk="1" hangingPunct="1"/>
            <a:r>
              <a:rPr lang="en-US" dirty="0" smtClean="0"/>
              <a:t>Rarely (if ever): </a:t>
            </a:r>
            <a:r>
              <a:rPr lang="en-US" dirty="0" smtClean="0"/>
              <a:t>Cytotoxic therapy</a:t>
            </a:r>
          </a:p>
          <a:p>
            <a:pPr lvl="2" eaLnBrk="1" hangingPunct="1"/>
            <a:r>
              <a:rPr lang="en-US" dirty="0" err="1" smtClean="0"/>
              <a:t>Hydroxyurea</a:t>
            </a:r>
            <a:r>
              <a:rPr lang="en-US" dirty="0" smtClean="0"/>
              <a:t>, </a:t>
            </a:r>
            <a:r>
              <a:rPr lang="en-US" dirty="0" err="1" smtClean="0"/>
              <a:t>alkylators</a:t>
            </a:r>
            <a:r>
              <a:rPr lang="en-US" dirty="0" smtClean="0"/>
              <a:t>, </a:t>
            </a:r>
            <a:r>
              <a:rPr lang="en-US" dirty="0" err="1" smtClean="0"/>
              <a:t>taxanes</a:t>
            </a:r>
            <a:r>
              <a:rPr lang="en-US" dirty="0" smtClean="0"/>
              <a:t>, etc.</a:t>
            </a:r>
          </a:p>
          <a:p>
            <a:pPr lvl="2" eaLnBrk="1" hangingPunct="1"/>
            <a:r>
              <a:rPr lang="en-US" dirty="0" err="1" smtClean="0"/>
              <a:t>Fludarabine</a:t>
            </a:r>
            <a:r>
              <a:rPr lang="en-US" dirty="0" smtClean="0"/>
              <a:t>, </a:t>
            </a:r>
            <a:r>
              <a:rPr lang="en-US" dirty="0" err="1" smtClean="0"/>
              <a:t>cladribine</a:t>
            </a:r>
            <a:r>
              <a:rPr lang="en-US" dirty="0" smtClean="0"/>
              <a:t>, </a:t>
            </a:r>
            <a:r>
              <a:rPr lang="en-US" dirty="0" err="1" smtClean="0"/>
              <a:t>cytarabine</a:t>
            </a:r>
            <a:r>
              <a:rPr lang="en-US" dirty="0" smtClean="0"/>
              <a:t>, etc.</a:t>
            </a:r>
          </a:p>
          <a:p>
            <a:pPr lvl="2" eaLnBrk="1" hangingPunct="1"/>
            <a:r>
              <a:rPr lang="en-US" dirty="0" err="1" smtClean="0"/>
              <a:t>Alemtuzumab</a:t>
            </a:r>
            <a:r>
              <a:rPr lang="en-US" dirty="0" smtClean="0"/>
              <a:t>, </a:t>
            </a:r>
            <a:r>
              <a:rPr lang="en-US" dirty="0" err="1" smtClean="0"/>
              <a:t>daclizumab</a:t>
            </a:r>
            <a:endParaRPr lang="en-US" dirty="0" smtClean="0"/>
          </a:p>
          <a:p>
            <a:pPr lvl="1" eaLnBrk="1" hangingPunct="1"/>
            <a:r>
              <a:rPr lang="en-US" dirty="0" smtClean="0"/>
              <a:t>Hypothetical: </a:t>
            </a:r>
            <a:r>
              <a:rPr lang="en-US" dirty="0" smtClean="0"/>
              <a:t>Cellular therapy</a:t>
            </a:r>
          </a:p>
          <a:p>
            <a:pPr lvl="1" eaLnBrk="1" hangingPunct="1"/>
            <a:r>
              <a:rPr lang="en-US" dirty="0" smtClean="0"/>
              <a:t>Secondary issues and comorbidities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3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MCAS: Treatment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2016: </a:t>
            </a:r>
            <a:r>
              <a:rPr lang="en-US" dirty="0" smtClean="0"/>
              <a:t>As for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Identify and avoid triggers</a:t>
            </a:r>
          </a:p>
          <a:p>
            <a:pPr lvl="1" eaLnBrk="1" hangingPunct="1"/>
            <a:r>
              <a:rPr lang="en-US" dirty="0" smtClean="0"/>
              <a:t>Inhibition of mediator production</a:t>
            </a:r>
          </a:p>
          <a:p>
            <a:pPr lvl="1" eaLnBrk="1" hangingPunct="1"/>
            <a:r>
              <a:rPr lang="en-US" dirty="0" smtClean="0"/>
              <a:t>Inhibition of mediator release (stabilization)</a:t>
            </a:r>
          </a:p>
          <a:p>
            <a:pPr lvl="1" eaLnBrk="1" hangingPunct="1"/>
            <a:r>
              <a:rPr lang="en-US" dirty="0" smtClean="0"/>
              <a:t>Blockade of released mediators</a:t>
            </a:r>
          </a:p>
          <a:p>
            <a:pPr lvl="1" eaLnBrk="1" hangingPunct="1"/>
            <a:r>
              <a:rPr lang="en-US" dirty="0" smtClean="0"/>
              <a:t>Rarely (if ever): </a:t>
            </a:r>
            <a:r>
              <a:rPr lang="en-US" dirty="0" smtClean="0"/>
              <a:t>Cytotoxic therapy</a:t>
            </a:r>
          </a:p>
          <a:p>
            <a:pPr lvl="1" eaLnBrk="1" hangingPunct="1"/>
            <a:r>
              <a:rPr lang="en-US" dirty="0" smtClean="0"/>
              <a:t>Hypothetical: </a:t>
            </a:r>
            <a:r>
              <a:rPr lang="en-US" dirty="0" smtClean="0"/>
              <a:t>Cellular therapy</a:t>
            </a:r>
          </a:p>
          <a:p>
            <a:pPr lvl="2" eaLnBrk="1" hangingPunct="1"/>
            <a:r>
              <a:rPr lang="en-US" dirty="0" smtClean="0"/>
              <a:t>Allogeneic stem cell transplantation</a:t>
            </a:r>
          </a:p>
          <a:p>
            <a:pPr lvl="1" eaLnBrk="1" hangingPunct="1"/>
            <a:r>
              <a:rPr lang="en-US" dirty="0" smtClean="0"/>
              <a:t>Secondary issues and comorbidities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5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457200" y="37090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MCAS: Treatment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457200" y="1537613"/>
            <a:ext cx="8229600" cy="545158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2016: </a:t>
            </a:r>
            <a:r>
              <a:rPr lang="en-US" dirty="0" smtClean="0"/>
              <a:t>As for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Inhibition of mediator production</a:t>
            </a:r>
          </a:p>
          <a:p>
            <a:pPr lvl="1" eaLnBrk="1" hangingPunct="1"/>
            <a:r>
              <a:rPr lang="en-US" dirty="0" smtClean="0"/>
              <a:t>Inhibition of mediator release (stabilization)</a:t>
            </a:r>
          </a:p>
          <a:p>
            <a:pPr lvl="1" eaLnBrk="1" hangingPunct="1"/>
            <a:r>
              <a:rPr lang="en-US" dirty="0" smtClean="0"/>
              <a:t>Blockade of released mediators</a:t>
            </a:r>
          </a:p>
          <a:p>
            <a:pPr lvl="1" eaLnBrk="1" hangingPunct="1"/>
            <a:r>
              <a:rPr lang="en-US" dirty="0" smtClean="0"/>
              <a:t>Rarely (if ever): </a:t>
            </a:r>
            <a:r>
              <a:rPr lang="en-US" dirty="0" smtClean="0"/>
              <a:t>Cytotoxic therapy</a:t>
            </a:r>
          </a:p>
          <a:p>
            <a:pPr lvl="1" eaLnBrk="1" hangingPunct="1"/>
            <a:r>
              <a:rPr lang="en-US" dirty="0" smtClean="0"/>
              <a:t>Hypothetical: </a:t>
            </a:r>
            <a:r>
              <a:rPr lang="en-US" dirty="0" smtClean="0"/>
              <a:t>Cellular therapy</a:t>
            </a:r>
          </a:p>
          <a:p>
            <a:pPr lvl="1" eaLnBrk="1" hangingPunct="1"/>
            <a:r>
              <a:rPr lang="en-US" dirty="0" smtClean="0"/>
              <a:t>Treatment of secondary </a:t>
            </a:r>
            <a:r>
              <a:rPr lang="en-US" dirty="0" smtClean="0"/>
              <a:t>issues</a:t>
            </a:r>
          </a:p>
          <a:p>
            <a:pPr lvl="2" eaLnBrk="1" hangingPunct="1"/>
            <a:r>
              <a:rPr lang="en-US" dirty="0"/>
              <a:t>Frequent </a:t>
            </a:r>
            <a:r>
              <a:rPr lang="en-US" dirty="0" smtClean="0"/>
              <a:t>mistake by patients and providers: </a:t>
            </a:r>
            <a:r>
              <a:rPr lang="en-US" i="1" dirty="0"/>
              <a:t>Assuming</a:t>
            </a:r>
            <a:r>
              <a:rPr lang="en-US" dirty="0"/>
              <a:t> a symptom (new or old, chronic or acute) is directly due to MCAS</a:t>
            </a:r>
          </a:p>
          <a:p>
            <a:pPr lvl="3" eaLnBrk="1" hangingPunct="1"/>
            <a:r>
              <a:rPr lang="en-US" dirty="0"/>
              <a:t>MCAS does not render one immune to developing other disease</a:t>
            </a:r>
          </a:p>
          <a:p>
            <a:pPr lvl="3" eaLnBrk="1" hangingPunct="1"/>
            <a:r>
              <a:rPr lang="en-US" dirty="0"/>
              <a:t>Regardless of the likelihood that a symptom may </a:t>
            </a:r>
            <a:r>
              <a:rPr lang="en-US" i="1" dirty="0"/>
              <a:t>ultimately</a:t>
            </a:r>
            <a:r>
              <a:rPr lang="en-US" dirty="0"/>
              <a:t> stem from MCAS, rule out other </a:t>
            </a:r>
            <a:r>
              <a:rPr lang="en-US" dirty="0" smtClean="0"/>
              <a:t>reasonable diagnostic considerations </a:t>
            </a:r>
            <a:r>
              <a:rPr lang="en-US" dirty="0"/>
              <a:t>before assuming MCAS is the (direct) cause</a:t>
            </a:r>
            <a:r>
              <a:rPr lang="en-US" dirty="0" smtClean="0"/>
              <a:t>!</a:t>
            </a:r>
            <a:endParaRPr lang="en-US" dirty="0" smtClean="0"/>
          </a:p>
          <a:p>
            <a:pPr lvl="2" eaLnBrk="1" hangingPunct="1"/>
            <a:r>
              <a:rPr lang="en-US" dirty="0" smtClean="0"/>
              <a:t>Illnesses secondary to mast cell disease require full treatment until the mast cell disease is controlled, and even then…</a:t>
            </a:r>
          </a:p>
          <a:p>
            <a:pPr lvl="2" eaLnBrk="1" hangingPunct="1"/>
            <a:r>
              <a:rPr lang="en-US" dirty="0" smtClean="0"/>
              <a:t>“…the horse is sometimes already out of the barn”: malignancy and autoimmunity rarely, if ever, spontaneously remit simply with control of the underlying mast cell disease</a:t>
            </a:r>
          </a:p>
        </p:txBody>
      </p:sp>
    </p:spTree>
    <p:extLst>
      <p:ext uri="{BB962C8B-B14F-4D97-AF65-F5344CB8AC3E}">
        <p14:creationId xmlns:p14="http://schemas.microsoft.com/office/powerpoint/2010/main" val="38002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MCAD: Research at UMN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464163" cy="43894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Completed or in progress:</a:t>
            </a:r>
          </a:p>
          <a:p>
            <a:pPr lvl="1" eaLnBrk="1" hangingPunct="1"/>
            <a:r>
              <a:rPr lang="en-US" dirty="0" smtClean="0"/>
              <a:t>Characterization of a Large MCAS Population</a:t>
            </a:r>
          </a:p>
          <a:p>
            <a:pPr lvl="1" eaLnBrk="1" hangingPunct="1"/>
            <a:r>
              <a:rPr lang="en-US" dirty="0" smtClean="0"/>
              <a:t>Utility of Various Mediators in Diagnosing MCAS</a:t>
            </a:r>
          </a:p>
          <a:p>
            <a:pPr lvl="1" eaLnBrk="1" hangingPunct="1"/>
            <a:r>
              <a:rPr lang="en-US" dirty="0" smtClean="0"/>
              <a:t>Confirmation/Extension of </a:t>
            </a:r>
            <a:r>
              <a:rPr lang="en-US" dirty="0" err="1" smtClean="0"/>
              <a:t>Clonality</a:t>
            </a:r>
            <a:r>
              <a:rPr lang="en-US" dirty="0" smtClean="0"/>
              <a:t> in MCAS</a:t>
            </a:r>
          </a:p>
          <a:p>
            <a:pPr lvl="1" eaLnBrk="1" hangingPunct="1"/>
            <a:r>
              <a:rPr lang="en-US" dirty="0" smtClean="0"/>
              <a:t>Genomic Profiling of </a:t>
            </a:r>
            <a:r>
              <a:rPr lang="en-US" dirty="0" err="1" smtClean="0"/>
              <a:t>Urticaria</a:t>
            </a:r>
            <a:r>
              <a:rPr lang="en-US" dirty="0" smtClean="0"/>
              <a:t> </a:t>
            </a:r>
            <a:r>
              <a:rPr lang="en-US" dirty="0" err="1" smtClean="0"/>
              <a:t>Pigmentosa</a:t>
            </a:r>
            <a:endParaRPr lang="en-US" dirty="0"/>
          </a:p>
          <a:p>
            <a:pPr lvl="1" eaLnBrk="1" hangingPunct="1"/>
            <a:r>
              <a:rPr lang="en-US" dirty="0" smtClean="0"/>
              <a:t>Mast Cell Disease in Chronic </a:t>
            </a:r>
            <a:r>
              <a:rPr lang="en-US" dirty="0" smtClean="0"/>
              <a:t>GI Tract Graft Vs. Host Disease</a:t>
            </a:r>
          </a:p>
          <a:p>
            <a:pPr eaLnBrk="1" hangingPunct="1"/>
            <a:r>
              <a:rPr lang="en-US" dirty="0" smtClean="0"/>
              <a:t>Proposals Actively in Development:</a:t>
            </a:r>
            <a:endParaRPr lang="en-US" dirty="0" smtClean="0"/>
          </a:p>
          <a:p>
            <a:pPr lvl="1" eaLnBrk="1" hangingPunct="1"/>
            <a:r>
              <a:rPr lang="en-US" dirty="0" smtClean="0"/>
              <a:t>GWAS in MCAD</a:t>
            </a:r>
          </a:p>
          <a:p>
            <a:pPr lvl="1" eaLnBrk="1" hangingPunct="1"/>
            <a:r>
              <a:rPr lang="en-US" dirty="0" err="1" smtClean="0"/>
              <a:t>Masitinib</a:t>
            </a:r>
            <a:r>
              <a:rPr lang="en-US" dirty="0" smtClean="0"/>
              <a:t> in MCAS</a:t>
            </a:r>
          </a:p>
          <a:p>
            <a:pPr lvl="1" eaLnBrk="1" hangingPunct="1"/>
            <a:r>
              <a:rPr lang="en-US" dirty="0" smtClean="0"/>
              <a:t>MCAD </a:t>
            </a:r>
            <a:r>
              <a:rPr lang="en-US" dirty="0"/>
              <a:t>in </a:t>
            </a:r>
            <a:r>
              <a:rPr lang="en-US" dirty="0" err="1"/>
              <a:t>Dercum’s</a:t>
            </a:r>
            <a:r>
              <a:rPr lang="en-US" dirty="0"/>
              <a:t> </a:t>
            </a:r>
            <a:r>
              <a:rPr lang="en-US" dirty="0" smtClean="0"/>
              <a:t>Disease (collaboration with U. Arizona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7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545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MCAD: </a:t>
            </a:r>
            <a:r>
              <a:rPr lang="en-US" dirty="0" smtClean="0"/>
              <a:t>Other Research Ideas</a:t>
            </a:r>
            <a:endParaRPr lang="en-US" dirty="0" smtClean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457199" y="1776143"/>
            <a:ext cx="8686801" cy="48473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/>
              <a:t>Characterization of Mast Cell Regulatory Gene Mutations in MCAS</a:t>
            </a:r>
          </a:p>
          <a:p>
            <a:pPr eaLnBrk="1" hangingPunct="1"/>
            <a:r>
              <a:rPr lang="en-US" dirty="0" smtClean="0"/>
              <a:t>MCAD </a:t>
            </a:r>
            <a:r>
              <a:rPr lang="en-US" dirty="0" smtClean="0"/>
              <a:t>in Refractory GERD</a:t>
            </a:r>
          </a:p>
          <a:p>
            <a:pPr eaLnBrk="1" hangingPunct="1"/>
            <a:r>
              <a:rPr lang="en-US" dirty="0" smtClean="0"/>
              <a:t>MCAD in Asthma</a:t>
            </a:r>
          </a:p>
          <a:p>
            <a:pPr eaLnBrk="1" hangingPunct="1"/>
            <a:r>
              <a:rPr lang="en-US" dirty="0" smtClean="0"/>
              <a:t>MCAD in Obesity</a:t>
            </a:r>
          </a:p>
          <a:p>
            <a:pPr eaLnBrk="1" hangingPunct="1"/>
            <a:r>
              <a:rPr lang="en-US" dirty="0" smtClean="0"/>
              <a:t>MCAD </a:t>
            </a:r>
            <a:r>
              <a:rPr lang="en-US" dirty="0" smtClean="0"/>
              <a:t>in Fibromyalgia</a:t>
            </a:r>
          </a:p>
          <a:p>
            <a:pPr eaLnBrk="1" hangingPunct="1"/>
            <a:r>
              <a:rPr lang="en-US" dirty="0" smtClean="0"/>
              <a:t>MCAD in Chronic Fatigue Syndrome</a:t>
            </a:r>
          </a:p>
          <a:p>
            <a:pPr eaLnBrk="1" hangingPunct="1"/>
            <a:r>
              <a:rPr lang="en-US" dirty="0" smtClean="0"/>
              <a:t>MCAD in Irritable Bowel Syndrome</a:t>
            </a:r>
          </a:p>
          <a:p>
            <a:pPr eaLnBrk="1" hangingPunct="1"/>
            <a:r>
              <a:rPr lang="en-US" dirty="0" smtClean="0"/>
              <a:t>MCAD in Ehlers-</a:t>
            </a:r>
            <a:r>
              <a:rPr lang="en-US" dirty="0" err="1" smtClean="0"/>
              <a:t>Danlos</a:t>
            </a:r>
            <a:r>
              <a:rPr lang="en-US" dirty="0" smtClean="0"/>
              <a:t> Syndrome Type III</a:t>
            </a:r>
          </a:p>
          <a:p>
            <a:pPr eaLnBrk="1" hangingPunct="1"/>
            <a:r>
              <a:rPr lang="en-US" dirty="0" smtClean="0"/>
              <a:t>MCAD in Postural Orthostatic Tachycardia </a:t>
            </a:r>
            <a:r>
              <a:rPr lang="en-US" dirty="0" smtClean="0"/>
              <a:t>Syndrome</a:t>
            </a:r>
          </a:p>
          <a:p>
            <a:pPr eaLnBrk="1" hangingPunct="1"/>
            <a:r>
              <a:rPr lang="en-US" dirty="0"/>
              <a:t>MCAD in Atherosclerotic Vascular </a:t>
            </a:r>
            <a:r>
              <a:rPr lang="en-US" dirty="0" smtClean="0"/>
              <a:t>Disease</a:t>
            </a:r>
            <a:endParaRPr lang="en-US" dirty="0" smtClean="0"/>
          </a:p>
          <a:p>
            <a:pPr eaLnBrk="1" hangingPunct="1"/>
            <a:r>
              <a:rPr lang="en-US" dirty="0" smtClean="0"/>
              <a:t>MCAD in Gulf War </a:t>
            </a:r>
            <a:r>
              <a:rPr lang="en-US" dirty="0" smtClean="0"/>
              <a:t>Illness</a:t>
            </a:r>
          </a:p>
          <a:p>
            <a:pPr eaLnBrk="1" hangingPunct="1"/>
            <a:r>
              <a:rPr lang="en-US" dirty="0" smtClean="0"/>
              <a:t>MCAD as a Significant Modifier in Sickle Cell Disease</a:t>
            </a:r>
            <a:endParaRPr lang="en-US" dirty="0" smtClean="0"/>
          </a:p>
          <a:p>
            <a:pPr eaLnBrk="1" hangingPunct="1"/>
            <a:r>
              <a:rPr lang="en-US" dirty="0" smtClean="0"/>
              <a:t>Etc. etc. etc. etc.</a:t>
            </a:r>
          </a:p>
        </p:txBody>
      </p:sp>
    </p:spTree>
    <p:extLst>
      <p:ext uri="{BB962C8B-B14F-4D97-AF65-F5344CB8AC3E}">
        <p14:creationId xmlns:p14="http://schemas.microsoft.com/office/powerpoint/2010/main" val="54960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457200" y="61850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MCAD: What’s next?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457200" y="1824963"/>
            <a:ext cx="8686800" cy="523516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RESEARCH</a:t>
            </a:r>
          </a:p>
          <a:p>
            <a:pPr lvl="1" eaLnBrk="1" hangingPunct="1"/>
            <a:r>
              <a:rPr lang="en-US" dirty="0" smtClean="0"/>
              <a:t>Improved diagnostic </a:t>
            </a:r>
            <a:r>
              <a:rPr lang="en-US" dirty="0"/>
              <a:t>t</a:t>
            </a:r>
            <a:r>
              <a:rPr lang="en-US" dirty="0" smtClean="0"/>
              <a:t>echniques</a:t>
            </a:r>
          </a:p>
          <a:p>
            <a:pPr lvl="2" eaLnBrk="1" hangingPunct="1"/>
            <a:r>
              <a:rPr lang="en-US" dirty="0" smtClean="0"/>
              <a:t>Early genomic sequencing of isolated mast cells to distinguish primary from secondary disease and identify mutational patterns correlating with various clinical presentations?</a:t>
            </a:r>
          </a:p>
          <a:p>
            <a:pPr lvl="1" eaLnBrk="1" hangingPunct="1"/>
            <a:r>
              <a:rPr lang="en-US" dirty="0" smtClean="0"/>
              <a:t>Etiology</a:t>
            </a:r>
          </a:p>
          <a:p>
            <a:pPr lvl="2" eaLnBrk="1" hangingPunct="1"/>
            <a:r>
              <a:rPr lang="en-US" dirty="0" smtClean="0"/>
              <a:t>Environmental?  Genetic?  Epigenetic?  Viral?</a:t>
            </a:r>
          </a:p>
          <a:p>
            <a:pPr lvl="1" eaLnBrk="1" hangingPunct="1"/>
            <a:r>
              <a:rPr lang="en-US" dirty="0" smtClean="0"/>
              <a:t>Therapy</a:t>
            </a:r>
          </a:p>
          <a:p>
            <a:pPr lvl="2" eaLnBrk="1" hangingPunct="1"/>
            <a:r>
              <a:rPr lang="en-US" dirty="0" smtClean="0"/>
              <a:t>Predictive biomarkers</a:t>
            </a:r>
          </a:p>
          <a:p>
            <a:pPr lvl="2" eaLnBrk="1" hangingPunct="1"/>
            <a:r>
              <a:rPr lang="en-US" dirty="0" smtClean="0"/>
              <a:t>Targeted therapies</a:t>
            </a:r>
          </a:p>
          <a:p>
            <a:pPr eaLnBrk="1" hangingPunct="1"/>
            <a:r>
              <a:rPr lang="en-US" b="1" u="sng" dirty="0" smtClean="0"/>
              <a:t>EDUCATION</a:t>
            </a:r>
            <a:r>
              <a:rPr lang="en-US" dirty="0" smtClean="0"/>
              <a:t> (providers, payers, </a:t>
            </a:r>
            <a:r>
              <a:rPr lang="en-US" dirty="0" smtClean="0"/>
              <a:t>patients, grantors)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3750"/>
            <a:ext cx="7772400" cy="1143000"/>
          </a:xfrm>
        </p:spPr>
        <p:txBody>
          <a:bodyPr/>
          <a:lstStyle/>
          <a:p>
            <a:r>
              <a:rPr lang="en-US" sz="4000" dirty="0" smtClean="0"/>
              <a:t>UMN Mast Cell Disease Program:</a:t>
            </a:r>
            <a:br>
              <a:rPr lang="en-US" sz="4000" dirty="0" smtClean="0"/>
            </a:br>
            <a:r>
              <a:rPr lang="en-US" sz="4000" dirty="0" smtClean="0"/>
              <a:t>A Multidisciplinary Team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21700"/>
            <a:ext cx="3810000" cy="4648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Hem/</a:t>
            </a:r>
            <a:r>
              <a:rPr lang="en-US" dirty="0" err="1" smtClean="0"/>
              <a:t>Onc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Larry Afrin, MD</a:t>
            </a:r>
          </a:p>
          <a:p>
            <a:pPr lvl="1"/>
            <a:r>
              <a:rPr lang="en-US" dirty="0" err="1" smtClean="0"/>
              <a:t>Cela</a:t>
            </a:r>
            <a:r>
              <a:rPr lang="en-US" dirty="0" smtClean="0"/>
              <a:t> </a:t>
            </a:r>
            <a:r>
              <a:rPr lang="en-US" dirty="0" err="1" smtClean="0"/>
              <a:t>Ustun</a:t>
            </a:r>
            <a:r>
              <a:rPr lang="en-US" dirty="0" smtClean="0"/>
              <a:t>, MD</a:t>
            </a:r>
          </a:p>
          <a:p>
            <a:pPr lvl="1"/>
            <a:r>
              <a:rPr lang="en-US" dirty="0" smtClean="0"/>
              <a:t>Greg </a:t>
            </a:r>
            <a:r>
              <a:rPr lang="en-US" dirty="0" err="1" smtClean="0"/>
              <a:t>Vercellotti</a:t>
            </a:r>
            <a:r>
              <a:rPr lang="en-US" dirty="0" smtClean="0"/>
              <a:t>, MD</a:t>
            </a:r>
          </a:p>
          <a:p>
            <a:pPr lvl="1"/>
            <a:r>
              <a:rPr lang="en-US" dirty="0" err="1" smtClean="0"/>
              <a:t>Kalpna</a:t>
            </a:r>
            <a:r>
              <a:rPr lang="en-US" dirty="0" smtClean="0"/>
              <a:t> Gupta, PhD</a:t>
            </a:r>
            <a:endParaRPr lang="en-US" dirty="0"/>
          </a:p>
          <a:p>
            <a:r>
              <a:rPr lang="en-US" dirty="0" err="1" smtClean="0"/>
              <a:t>Peds</a:t>
            </a:r>
            <a:r>
              <a:rPr lang="en-US" dirty="0" smtClean="0"/>
              <a:t> Hem/</a:t>
            </a:r>
            <a:r>
              <a:rPr lang="en-US" dirty="0" err="1" smtClean="0"/>
              <a:t>Onc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Lucie </a:t>
            </a:r>
            <a:r>
              <a:rPr lang="en-US" dirty="0" err="1" smtClean="0"/>
              <a:t>Turcotte</a:t>
            </a:r>
            <a:r>
              <a:rPr lang="en-US" dirty="0" smtClean="0"/>
              <a:t>, MD</a:t>
            </a:r>
          </a:p>
          <a:p>
            <a:r>
              <a:rPr lang="en-US" dirty="0" err="1" smtClean="0"/>
              <a:t>Peds</a:t>
            </a:r>
            <a:r>
              <a:rPr lang="en-US" dirty="0" smtClean="0"/>
              <a:t> </a:t>
            </a:r>
            <a:r>
              <a:rPr lang="en-US" dirty="0" err="1" smtClean="0"/>
              <a:t>Derm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Sheilagh</a:t>
            </a:r>
            <a:r>
              <a:rPr lang="en-US" dirty="0"/>
              <a:t> </a:t>
            </a:r>
            <a:r>
              <a:rPr lang="en-US" dirty="0" err="1"/>
              <a:t>Maguiness</a:t>
            </a:r>
            <a:r>
              <a:rPr lang="en-US" dirty="0"/>
              <a:t>, MD</a:t>
            </a:r>
            <a:endParaRPr lang="en-US" dirty="0" smtClean="0"/>
          </a:p>
          <a:p>
            <a:r>
              <a:rPr lang="en-US" dirty="0" smtClean="0"/>
              <a:t>Allergy:</a:t>
            </a:r>
          </a:p>
          <a:p>
            <a:pPr lvl="1"/>
            <a:r>
              <a:rPr lang="en-US" dirty="0" smtClean="0"/>
              <a:t>Doug McMahon, MD</a:t>
            </a:r>
          </a:p>
          <a:p>
            <a:pPr lvl="1"/>
            <a:r>
              <a:rPr lang="en-US" dirty="0" smtClean="0"/>
              <a:t>Michael Wexler, MD</a:t>
            </a:r>
          </a:p>
          <a:p>
            <a:r>
              <a:rPr lang="en-US" dirty="0" smtClean="0"/>
              <a:t>Dermatology:</a:t>
            </a:r>
          </a:p>
          <a:p>
            <a:pPr lvl="1"/>
            <a:r>
              <a:rPr lang="en-US" dirty="0" smtClean="0"/>
              <a:t>Dan Miller, MD</a:t>
            </a:r>
          </a:p>
          <a:p>
            <a:r>
              <a:rPr lang="en-US" dirty="0"/>
              <a:t>GI:</a:t>
            </a:r>
          </a:p>
          <a:p>
            <a:pPr lvl="1"/>
            <a:r>
              <a:rPr lang="en-US" dirty="0"/>
              <a:t>Alex </a:t>
            </a:r>
            <a:r>
              <a:rPr lang="en-US" dirty="0" err="1"/>
              <a:t>Khoruts</a:t>
            </a:r>
            <a:r>
              <a:rPr lang="en-US" dirty="0"/>
              <a:t>, </a:t>
            </a:r>
            <a:r>
              <a:rPr lang="en-US" dirty="0" smtClean="0"/>
              <a:t>MD</a:t>
            </a:r>
          </a:p>
          <a:p>
            <a:r>
              <a:rPr lang="en-US" dirty="0"/>
              <a:t>ED:</a:t>
            </a:r>
          </a:p>
          <a:p>
            <a:pPr lvl="1"/>
            <a:r>
              <a:rPr lang="en-US" dirty="0"/>
              <a:t>Greg </a:t>
            </a:r>
            <a:r>
              <a:rPr lang="en-US" dirty="0" err="1"/>
              <a:t>Loppnow</a:t>
            </a:r>
            <a:r>
              <a:rPr lang="en-US" dirty="0"/>
              <a:t>, </a:t>
            </a:r>
            <a:r>
              <a:rPr lang="en-US" dirty="0" smtClean="0"/>
              <a:t>MD</a:t>
            </a:r>
          </a:p>
          <a:p>
            <a:r>
              <a:rPr lang="en-US" dirty="0"/>
              <a:t>Endocrinology:</a:t>
            </a:r>
          </a:p>
          <a:p>
            <a:pPr lvl="1"/>
            <a:r>
              <a:rPr lang="en-US" dirty="0"/>
              <a:t>Tasma </a:t>
            </a:r>
            <a:r>
              <a:rPr lang="en-US" dirty="0" err="1"/>
              <a:t>Harindhanavudhi</a:t>
            </a:r>
            <a:r>
              <a:rPr lang="en-US" dirty="0"/>
              <a:t>, </a:t>
            </a:r>
            <a:r>
              <a:rPr lang="en-US" dirty="0" smtClean="0"/>
              <a:t>MD</a:t>
            </a:r>
          </a:p>
          <a:p>
            <a:r>
              <a:rPr lang="en-US" dirty="0" smtClean="0"/>
              <a:t>Pulmonary:</a:t>
            </a:r>
          </a:p>
          <a:p>
            <a:pPr lvl="1"/>
            <a:r>
              <a:rPr lang="en-US" dirty="0" err="1" smtClean="0"/>
              <a:t>Erhan</a:t>
            </a:r>
            <a:r>
              <a:rPr lang="en-US" dirty="0" smtClean="0"/>
              <a:t> </a:t>
            </a:r>
            <a:r>
              <a:rPr lang="en-US" dirty="0" err="1" smtClean="0"/>
              <a:t>Dincer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Community Medicine</a:t>
            </a:r>
          </a:p>
          <a:p>
            <a:pPr lvl="1"/>
            <a:r>
              <a:rPr lang="en-US" dirty="0" smtClean="0"/>
              <a:t>Greg </a:t>
            </a:r>
            <a:r>
              <a:rPr lang="en-US" dirty="0" err="1" smtClean="0"/>
              <a:t>Plotnikoff</a:t>
            </a:r>
            <a:r>
              <a:rPr lang="en-US" dirty="0" smtClean="0"/>
              <a:t>, MD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1699"/>
            <a:ext cx="3810000" cy="484364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Anesthesiology:</a:t>
            </a:r>
          </a:p>
          <a:p>
            <a:pPr lvl="1"/>
            <a:r>
              <a:rPr lang="en-US" dirty="0" err="1" smtClean="0"/>
              <a:t>Elif</a:t>
            </a:r>
            <a:r>
              <a:rPr lang="en-US" dirty="0" smtClean="0"/>
              <a:t> </a:t>
            </a:r>
            <a:r>
              <a:rPr lang="en-US" dirty="0" err="1" smtClean="0"/>
              <a:t>Cingi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Radiology:</a:t>
            </a:r>
          </a:p>
          <a:p>
            <a:pPr lvl="1"/>
            <a:r>
              <a:rPr lang="en-US" dirty="0" err="1" smtClean="0"/>
              <a:t>Zuzan</a:t>
            </a:r>
            <a:r>
              <a:rPr lang="en-US" dirty="0" smtClean="0"/>
              <a:t> </a:t>
            </a:r>
            <a:r>
              <a:rPr lang="en-US" dirty="0" err="1" smtClean="0"/>
              <a:t>Cayci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Pathology:</a:t>
            </a:r>
          </a:p>
          <a:p>
            <a:pPr lvl="1"/>
            <a:r>
              <a:rPr lang="en-US" dirty="0" smtClean="0"/>
              <a:t>Sophia </a:t>
            </a:r>
            <a:r>
              <a:rPr lang="en-US" dirty="0" err="1" smtClean="0"/>
              <a:t>Yohe</a:t>
            </a:r>
            <a:r>
              <a:rPr lang="en-US" dirty="0" smtClean="0"/>
              <a:t>, MD</a:t>
            </a:r>
          </a:p>
          <a:p>
            <a:pPr lvl="1"/>
            <a:r>
              <a:rPr lang="en-US" dirty="0" smtClean="0"/>
              <a:t>Michael Linden, MD</a:t>
            </a:r>
          </a:p>
          <a:p>
            <a:pPr lvl="1"/>
            <a:r>
              <a:rPr lang="en-US" dirty="0" smtClean="0"/>
              <a:t>Mahmoud </a:t>
            </a:r>
            <a:r>
              <a:rPr lang="en-US" dirty="0" err="1" smtClean="0"/>
              <a:t>Khalifa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Lab Medicine:</a:t>
            </a:r>
          </a:p>
          <a:p>
            <a:pPr lvl="1"/>
            <a:r>
              <a:rPr lang="en-US" dirty="0" smtClean="0"/>
              <a:t>Tony Killeen, MD, PhD</a:t>
            </a:r>
          </a:p>
          <a:p>
            <a:pPr lvl="1"/>
            <a:r>
              <a:rPr lang="en-US" dirty="0" smtClean="0"/>
              <a:t>Amy </a:t>
            </a:r>
            <a:r>
              <a:rPr lang="en-US" dirty="0" err="1" smtClean="0"/>
              <a:t>Saenger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Clinical Laboratory:</a:t>
            </a:r>
          </a:p>
          <a:p>
            <a:pPr lvl="1"/>
            <a:r>
              <a:rPr lang="en-US" dirty="0" smtClean="0"/>
              <a:t>Karri Cargill, MLS</a:t>
            </a:r>
          </a:p>
          <a:p>
            <a:r>
              <a:rPr lang="en-US" dirty="0" smtClean="0"/>
              <a:t>Genetics Informatics:</a:t>
            </a:r>
          </a:p>
          <a:p>
            <a:pPr lvl="1"/>
            <a:r>
              <a:rPr lang="en-US" dirty="0" smtClean="0"/>
              <a:t>Kevin Silverstein, PhD</a:t>
            </a:r>
          </a:p>
          <a:p>
            <a:pPr lvl="1"/>
            <a:r>
              <a:rPr lang="en-US" dirty="0" smtClean="0"/>
              <a:t>Lauren Mills, PhD</a:t>
            </a:r>
          </a:p>
          <a:p>
            <a:pPr lvl="1"/>
            <a:r>
              <a:rPr lang="en-US" dirty="0"/>
              <a:t>Christy </a:t>
            </a:r>
            <a:r>
              <a:rPr lang="en-US" dirty="0" err="1"/>
              <a:t>Henzler</a:t>
            </a:r>
            <a:r>
              <a:rPr lang="en-US" dirty="0"/>
              <a:t>, PhD</a:t>
            </a:r>
            <a:endParaRPr lang="en-US" dirty="0" smtClean="0"/>
          </a:p>
          <a:p>
            <a:r>
              <a:rPr lang="en-US" dirty="0" smtClean="0"/>
              <a:t>Pharmacology &amp; Precision Medicine:</a:t>
            </a:r>
          </a:p>
          <a:p>
            <a:pPr lvl="1"/>
            <a:r>
              <a:rPr lang="en-US" dirty="0" smtClean="0"/>
              <a:t>Pam Jacobson, </a:t>
            </a:r>
            <a:r>
              <a:rPr lang="en-US" dirty="0" err="1" smtClean="0"/>
              <a:t>PharmD</a:t>
            </a:r>
            <a:endParaRPr lang="en-US" dirty="0" smtClean="0"/>
          </a:p>
          <a:p>
            <a:r>
              <a:rPr lang="en-US" dirty="0" smtClean="0"/>
              <a:t>Epidemiology:</a:t>
            </a:r>
          </a:p>
          <a:p>
            <a:pPr lvl="1"/>
            <a:r>
              <a:rPr lang="en-US" dirty="0" smtClean="0"/>
              <a:t>Heather Nelson, PhD</a:t>
            </a:r>
          </a:p>
          <a:p>
            <a:r>
              <a:rPr lang="en-US" dirty="0" smtClean="0"/>
              <a:t>Veterinary Clinical Sciences</a:t>
            </a:r>
          </a:p>
          <a:p>
            <a:pPr lvl="1"/>
            <a:r>
              <a:rPr lang="en-US" dirty="0" smtClean="0"/>
              <a:t>Michael Henson, DVM, PhD</a:t>
            </a:r>
          </a:p>
          <a:p>
            <a:r>
              <a:rPr lang="en-US" dirty="0" smtClean="0"/>
              <a:t>Clinical Support:</a:t>
            </a:r>
          </a:p>
          <a:p>
            <a:pPr lvl="1"/>
            <a:r>
              <a:rPr lang="en-US" dirty="0" smtClean="0"/>
              <a:t>Maureen Collins-Fuchs, RN</a:t>
            </a:r>
          </a:p>
          <a:p>
            <a:pPr lvl="1"/>
            <a:r>
              <a:rPr lang="en-US" dirty="0" smtClean="0"/>
              <a:t>Lucy Reinhardt, P.A.</a:t>
            </a:r>
          </a:p>
          <a:p>
            <a:pPr lvl="1"/>
            <a:r>
              <a:rPr lang="en-US" dirty="0" smtClean="0"/>
              <a:t>Countless others…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745" y="6472559"/>
            <a:ext cx="262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http://mastcell.umn.edu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97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48289"/>
            <a:ext cx="8686800" cy="2518084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err="1"/>
              <a:t>Tryptase</a:t>
            </a:r>
            <a:r>
              <a:rPr lang="en-US" dirty="0"/>
              <a:t> dominantly reflects </a:t>
            </a:r>
            <a:r>
              <a:rPr lang="en-US" dirty="0" smtClean="0"/>
              <a:t>total body MC </a:t>
            </a:r>
            <a:r>
              <a:rPr lang="en-US" dirty="0"/>
              <a:t>load, not activation state</a:t>
            </a:r>
          </a:p>
          <a:p>
            <a:pPr eaLnBrk="1" hangingPunct="1"/>
            <a:r>
              <a:rPr lang="en-US" dirty="0"/>
              <a:t>MCAD symptoms usually from MC activation, not load</a:t>
            </a:r>
          </a:p>
          <a:p>
            <a:pPr eaLnBrk="1" hangingPunct="1"/>
            <a:r>
              <a:rPr lang="en-US" dirty="0"/>
              <a:t>Most </a:t>
            </a:r>
            <a:r>
              <a:rPr lang="en-US" dirty="0" smtClean="0"/>
              <a:t>MCAD </a:t>
            </a:r>
            <a:r>
              <a:rPr lang="en-US" dirty="0"/>
              <a:t>patients…</a:t>
            </a:r>
          </a:p>
          <a:p>
            <a:pPr lvl="1" eaLnBrk="1" hangingPunct="1"/>
            <a:r>
              <a:rPr lang="en-US" dirty="0"/>
              <a:t>…have normal </a:t>
            </a:r>
            <a:r>
              <a:rPr lang="en-US" dirty="0" smtClean="0"/>
              <a:t>survival, making disease control even more important (</a:t>
            </a:r>
            <a:r>
              <a:rPr lang="en-US" dirty="0" err="1" smtClean="0"/>
              <a:t>QoL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/>
            <a:r>
              <a:rPr lang="en-US" dirty="0"/>
              <a:t>…can eventually find significantly helpful </a:t>
            </a:r>
            <a:r>
              <a:rPr lang="en-US" dirty="0" smtClean="0"/>
              <a:t>therapy once diagnosed</a:t>
            </a:r>
            <a:endParaRPr lang="en-US" dirty="0"/>
          </a:p>
          <a:p>
            <a:pPr eaLnBrk="1" hangingPunct="1"/>
            <a:r>
              <a:rPr lang="en-US" dirty="0"/>
              <a:t>Challenges:</a:t>
            </a:r>
          </a:p>
          <a:p>
            <a:pPr lvl="1" eaLnBrk="1" hangingPunct="1"/>
            <a:r>
              <a:rPr lang="en-US" dirty="0"/>
              <a:t>Heterogeneity (mutational origin?)</a:t>
            </a:r>
          </a:p>
          <a:p>
            <a:pPr lvl="1" eaLnBrk="1" hangingPunct="1"/>
            <a:r>
              <a:rPr lang="en-US" dirty="0"/>
              <a:t>No biomarkers yet to predict helpful </a:t>
            </a:r>
            <a:r>
              <a:rPr lang="en-US" dirty="0" smtClean="0"/>
              <a:t>therapy</a:t>
            </a:r>
          </a:p>
          <a:p>
            <a:pPr lvl="1" eaLnBrk="1" hangingPunct="1"/>
            <a:r>
              <a:rPr lang="en-US" dirty="0" smtClean="0"/>
              <a:t>Education of providers, payers, regulators, grantors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740922"/>
              </p:ext>
            </p:extLst>
          </p:nvPr>
        </p:nvGraphicFramePr>
        <p:xfrm>
          <a:off x="457200" y="1540625"/>
          <a:ext cx="84730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244"/>
                <a:gridCol w="1377538"/>
                <a:gridCol w="3669475"/>
                <a:gridCol w="1353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MCAD Diagnostic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Prevalence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Phenotype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Tryptase</a:t>
                      </a:r>
                      <a:r>
                        <a:rPr lang="en-US" dirty="0" smtClean="0"/>
                        <a:t> usually…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Allergic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Allergy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 Inflammation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Mastocytosis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Allergy &amp; MC Neoplasia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Inflamm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Inflammation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 Allergy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www.whattofix.com/images/BlindMenEleph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69" y="0"/>
            <a:ext cx="2054431" cy="14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ortex.accuweather.com/adc2004/pub/includes/columns/newsstory/2012/400x266_04041956_icebergsbelowsurf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94" y="4909945"/>
            <a:ext cx="2929406" cy="19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481" y="5549078"/>
            <a:ext cx="442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latin typeface="+mj-lt"/>
              </a:rPr>
              <a:t>Questions?</a:t>
            </a:r>
            <a:endParaRPr lang="en-US" sz="7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 descr="MHwdmkD2D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86" y="6654009"/>
            <a:ext cx="1272266" cy="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Mastocytosis</a:t>
            </a:r>
            <a:r>
              <a:rPr lang="en-US" dirty="0" smtClean="0"/>
              <a:t>: A Long History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71488" y="1450975"/>
            <a:ext cx="6108700" cy="4922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1869: </a:t>
            </a:r>
            <a:r>
              <a:rPr lang="en-US" sz="2200" dirty="0" err="1" smtClean="0"/>
              <a:t>Urticaria</a:t>
            </a:r>
            <a:r>
              <a:rPr lang="en-US" sz="2200" dirty="0" smtClean="0"/>
              <a:t> </a:t>
            </a:r>
            <a:r>
              <a:rPr lang="en-US" sz="2200" dirty="0" err="1" smtClean="0"/>
              <a:t>pigmentosa</a:t>
            </a:r>
            <a:r>
              <a:rPr lang="en-US" sz="2200" dirty="0" smtClean="0"/>
              <a:t> (UP) first described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1877: First description of the </a:t>
            </a:r>
            <a:r>
              <a:rPr lang="en-US" sz="2200" i="1" dirty="0" err="1" smtClean="0"/>
              <a:t>mastzelle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1887: UP linked with </a:t>
            </a:r>
            <a:r>
              <a:rPr lang="en-US" sz="2200" i="1" dirty="0" err="1" smtClean="0"/>
              <a:t>mastzelles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1933: Suggestion of linkage with internal </a:t>
            </a:r>
            <a:r>
              <a:rPr lang="en-US" sz="2200" dirty="0" err="1" smtClean="0"/>
              <a:t>dz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1939: MC heparin identified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1949: Definitive linkage with systemic </a:t>
            </a:r>
            <a:r>
              <a:rPr lang="en-US" sz="2200" dirty="0" err="1" smtClean="0"/>
              <a:t>dz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1953: MC histamine identified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1987: MC </a:t>
            </a:r>
            <a:r>
              <a:rPr lang="en-US" sz="2200" dirty="0" err="1" smtClean="0"/>
              <a:t>tryptase</a:t>
            </a:r>
            <a:r>
              <a:rPr lang="en-US" sz="2200" dirty="0" smtClean="0"/>
              <a:t> identified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1988: Travis classification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1995: KIT activating mutation D816V identified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1998: Unique flow </a:t>
            </a:r>
            <a:r>
              <a:rPr lang="en-US" sz="2200" dirty="0" err="1" smtClean="0"/>
              <a:t>cytometric</a:t>
            </a:r>
            <a:r>
              <a:rPr lang="en-US" sz="2200" dirty="0" smtClean="0"/>
              <a:t> signature found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CD117 + (CD25 and/or CD2)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2001: WHO classification and </a:t>
            </a:r>
            <a:r>
              <a:rPr lang="en-US" sz="2200" dirty="0" err="1" smtClean="0"/>
              <a:t>imatinib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MC </a:t>
            </a:r>
            <a:r>
              <a:rPr lang="en-US" sz="2200" u="sng" dirty="0" smtClean="0"/>
              <a:t>neoplasia</a:t>
            </a:r>
            <a:r>
              <a:rPr lang="en-US" sz="2200" dirty="0" smtClean="0"/>
              <a:t> is morbid only in rare, aggressive forms; MC </a:t>
            </a:r>
            <a:r>
              <a:rPr lang="en-US" sz="2200" u="sng" dirty="0" smtClean="0"/>
              <a:t>activation</a:t>
            </a:r>
            <a:r>
              <a:rPr lang="en-US" sz="2200" dirty="0" smtClean="0"/>
              <a:t> is what causes symptoms</a:t>
            </a:r>
          </a:p>
        </p:txBody>
      </p:sp>
      <p:pic>
        <p:nvPicPr>
          <p:cNvPr id="14" name="Picture 13" descr="mc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2336800"/>
            <a:ext cx="27590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mc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325" y="2327275"/>
            <a:ext cx="27765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mc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675" y="2330450"/>
            <a:ext cx="27559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c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088" y="2373313"/>
            <a:ext cx="27479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c1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025" y="233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mc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588" y="2020888"/>
            <a:ext cx="24257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mc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9238" y="2255838"/>
            <a:ext cx="2424112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mc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0600" y="2487613"/>
            <a:ext cx="29813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mc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7475" y="5538788"/>
            <a:ext cx="25796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" y="1545151"/>
            <a:ext cx="64960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0464" y="3982028"/>
            <a:ext cx="1272209" cy="274401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592681" y="2339753"/>
            <a:ext cx="6112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3938510" y="834177"/>
            <a:ext cx="2319177" cy="964642"/>
          </a:xfrm>
          <a:prstGeom prst="borderCallout1">
            <a:avLst>
              <a:gd name="adj1" fmla="val 49142"/>
              <a:gd name="adj2" fmla="val -79"/>
              <a:gd name="adj3" fmla="val 146390"/>
              <a:gd name="adj4" fmla="val -4246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0374" y="806845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Mast Cell Leukemia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2421" y="972962"/>
            <a:ext cx="1721945" cy="22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60" dirty="0" smtClean="0"/>
              <a:t>Aggressive Systemic </a:t>
            </a:r>
            <a:r>
              <a:rPr lang="en-US" sz="860" dirty="0" err="1" smtClean="0"/>
              <a:t>Mastocytosis</a:t>
            </a:r>
            <a:endParaRPr lang="en-US" sz="860" dirty="0"/>
          </a:p>
        </p:txBody>
      </p:sp>
      <p:sp>
        <p:nvSpPr>
          <p:cNvPr id="16" name="TextBox 15"/>
          <p:cNvSpPr txBox="1"/>
          <p:nvPr/>
        </p:nvSpPr>
        <p:spPr>
          <a:xfrm>
            <a:off x="3970289" y="1550114"/>
            <a:ext cx="2144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Indolent Systemic </a:t>
            </a:r>
            <a:r>
              <a:rPr lang="en-US" sz="1200" dirty="0" err="1" smtClean="0"/>
              <a:t>Mastocytosis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69543" y="2726865"/>
            <a:ext cx="146206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47630" y="2294049"/>
            <a:ext cx="1314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 smtClean="0"/>
              <a:t>Cutaneous</a:t>
            </a:r>
          </a:p>
          <a:p>
            <a:pPr algn="ctr"/>
            <a:r>
              <a:rPr lang="en-US" sz="1250" dirty="0" err="1" smtClean="0"/>
              <a:t>Mastocytosis</a:t>
            </a:r>
            <a:endParaRPr lang="en-US" sz="125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11196" y="3192214"/>
            <a:ext cx="186221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9350" y="2669452"/>
            <a:ext cx="1548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/>
              <a:t>Urticarias</a:t>
            </a:r>
            <a:r>
              <a:rPr lang="en-US" sz="1500" dirty="0" smtClean="0"/>
              <a:t> and</a:t>
            </a:r>
          </a:p>
          <a:p>
            <a:pPr algn="ctr"/>
            <a:r>
              <a:rPr lang="en-US" sz="1500" dirty="0" smtClean="0"/>
              <a:t>Angioedema</a:t>
            </a:r>
            <a:endParaRPr lang="en-US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2042753" y="3152134"/>
            <a:ext cx="19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Allergies and</a:t>
            </a:r>
          </a:p>
          <a:p>
            <a:pPr algn="ctr"/>
            <a:r>
              <a:rPr lang="en-US" sz="2400" dirty="0" smtClean="0"/>
              <a:t>Anaphylaxis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8713" y="3942039"/>
            <a:ext cx="3704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Mast Cell</a:t>
            </a:r>
          </a:p>
          <a:p>
            <a:pPr algn="ctr"/>
            <a:r>
              <a:rPr lang="en-US" sz="2800" dirty="0" smtClean="0"/>
              <a:t>Activation</a:t>
            </a:r>
          </a:p>
          <a:p>
            <a:pPr algn="ctr"/>
            <a:r>
              <a:rPr lang="en-US" sz="2800" dirty="0" smtClean="0"/>
              <a:t>Syndromes</a:t>
            </a:r>
          </a:p>
          <a:p>
            <a:pPr algn="ctr"/>
            <a:r>
              <a:rPr lang="en-US" sz="2800" dirty="0" smtClean="0"/>
              <a:t>Not Yet Otherwise Classified</a:t>
            </a:r>
            <a:endParaRPr lang="en-US" sz="2800" dirty="0"/>
          </a:p>
        </p:txBody>
      </p:sp>
      <p:sp>
        <p:nvSpPr>
          <p:cNvPr id="18" name="Right Brace 17"/>
          <p:cNvSpPr/>
          <p:nvPr/>
        </p:nvSpPr>
        <p:spPr>
          <a:xfrm>
            <a:off x="5713433" y="2097456"/>
            <a:ext cx="304601" cy="1844583"/>
          </a:xfrm>
          <a:prstGeom prst="rightBrace">
            <a:avLst>
              <a:gd name="adj1" fmla="val 8333"/>
              <a:gd name="adj2" fmla="val 49797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95701" y="2248273"/>
            <a:ext cx="164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Disorders featuring inappropriate mast cell</a:t>
            </a:r>
          </a:p>
          <a:p>
            <a:r>
              <a:rPr lang="en-US" b="1" dirty="0" smtClean="0"/>
              <a:t>activation</a:t>
            </a:r>
            <a:endParaRPr lang="en-US" b="1" dirty="0"/>
          </a:p>
        </p:txBody>
      </p:sp>
      <p:sp>
        <p:nvSpPr>
          <p:cNvPr id="24" name="Right Brace 23"/>
          <p:cNvSpPr/>
          <p:nvPr/>
        </p:nvSpPr>
        <p:spPr>
          <a:xfrm>
            <a:off x="3909812" y="2095955"/>
            <a:ext cx="312189" cy="630910"/>
          </a:xfrm>
          <a:prstGeom prst="rightBrace">
            <a:avLst>
              <a:gd name="adj1" fmla="val 8333"/>
              <a:gd name="adj2" fmla="val 49797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10253" y="1816242"/>
            <a:ext cx="1363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Disorders also featuring inappropriate mast cell</a:t>
            </a:r>
          </a:p>
          <a:p>
            <a:r>
              <a:rPr lang="en-US" sz="1400" b="1" dirty="0" smtClean="0"/>
              <a:t>proliferation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80829" y="3959189"/>
            <a:ext cx="661844" cy="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83661" y="1125362"/>
            <a:ext cx="1986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Systemic </a:t>
            </a:r>
            <a:r>
              <a:rPr lang="en-US" sz="900" dirty="0" err="1" smtClean="0"/>
              <a:t>mastocytosis</a:t>
            </a:r>
            <a:r>
              <a:rPr lang="en-US" sz="900" dirty="0" smtClean="0"/>
              <a:t> with associated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7107" y="1232546"/>
            <a:ext cx="2242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hematologic non-mast-cell-lineage disorder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7520" y="1379922"/>
            <a:ext cx="2101857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Smoldering Systemic </a:t>
            </a:r>
            <a:r>
              <a:rPr lang="en-US" sz="1050" dirty="0" err="1" smtClean="0"/>
              <a:t>Mastocytosis</a:t>
            </a:r>
            <a:endParaRPr lang="en-US" sz="1050" dirty="0" smtClean="0"/>
          </a:p>
        </p:txBody>
      </p:sp>
      <p:sp>
        <p:nvSpPr>
          <p:cNvPr id="29" name="TextBox 28"/>
          <p:cNvSpPr txBox="1"/>
          <p:nvPr/>
        </p:nvSpPr>
        <p:spPr>
          <a:xfrm rot="18840000">
            <a:off x="2976913" y="1489582"/>
            <a:ext cx="100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Systemic</a:t>
            </a:r>
          </a:p>
          <a:p>
            <a:pPr algn="ctr"/>
            <a:r>
              <a:rPr lang="en-US" sz="1200" dirty="0" err="1" smtClean="0"/>
              <a:t>Mastocytosis</a:t>
            </a:r>
            <a:endParaRPr lang="en-US" sz="1200" dirty="0" smtClean="0"/>
          </a:p>
        </p:txBody>
      </p:sp>
      <p:sp>
        <p:nvSpPr>
          <p:cNvPr id="31" name="Line Callout 1 30"/>
          <p:cNvSpPr/>
          <p:nvPr/>
        </p:nvSpPr>
        <p:spPr>
          <a:xfrm>
            <a:off x="1113897" y="1183201"/>
            <a:ext cx="1156811" cy="1049006"/>
          </a:xfrm>
          <a:prstGeom prst="borderCallout1">
            <a:avLst>
              <a:gd name="adj1" fmla="val 50219"/>
              <a:gd name="adj2" fmla="val 99942"/>
              <a:gd name="adj3" fmla="val 128168"/>
              <a:gd name="adj4" fmla="val 122953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78469" y="1411143"/>
            <a:ext cx="830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Mastocytoma</a:t>
            </a:r>
            <a:endParaRPr lang="en-US" sz="9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88339" y="1164061"/>
            <a:ext cx="1202572" cy="305925"/>
            <a:chOff x="1312936" y="595195"/>
            <a:chExt cx="1202572" cy="305925"/>
          </a:xfrm>
        </p:grpSpPr>
        <p:sp>
          <p:nvSpPr>
            <p:cNvPr id="39" name="TextBox 38"/>
            <p:cNvSpPr txBox="1"/>
            <p:nvPr/>
          </p:nvSpPr>
          <p:spPr>
            <a:xfrm>
              <a:off x="1312936" y="595195"/>
              <a:ext cx="12025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 smtClean="0"/>
                <a:t>Telangiectasia</a:t>
              </a:r>
              <a:r>
                <a:rPr lang="en-US" sz="800" dirty="0" smtClean="0"/>
                <a:t> </a:t>
              </a:r>
              <a:r>
                <a:rPr lang="en-US" sz="800" dirty="0" err="1" smtClean="0"/>
                <a:t>macularis</a:t>
              </a:r>
              <a:endParaRPr lang="en-US" sz="800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6391" y="685676"/>
              <a:ext cx="9156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 smtClean="0"/>
                <a:t>eruptiva</a:t>
              </a:r>
              <a:r>
                <a:rPr lang="en-US" sz="800" dirty="0" smtClean="0"/>
                <a:t> </a:t>
              </a:r>
              <a:r>
                <a:rPr lang="en-US" sz="800" dirty="0" err="1" smtClean="0"/>
                <a:t>perstans</a:t>
              </a:r>
              <a:endParaRPr lang="en-US" sz="800" dirty="0" smtClean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20161" y="1864447"/>
            <a:ext cx="1072889" cy="396058"/>
            <a:chOff x="1413388" y="1514679"/>
            <a:chExt cx="927690" cy="396058"/>
          </a:xfrm>
        </p:grpSpPr>
        <p:sp>
          <p:nvSpPr>
            <p:cNvPr id="32" name="TextBox 31"/>
            <p:cNvSpPr txBox="1"/>
            <p:nvPr/>
          </p:nvSpPr>
          <p:spPr>
            <a:xfrm>
              <a:off x="1413388" y="1514679"/>
              <a:ext cx="920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Urticaria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0247" y="1633738"/>
              <a:ext cx="920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Pigmentosa</a:t>
              </a:r>
              <a:endParaRPr lang="en-US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29744" y="1589486"/>
            <a:ext cx="1135246" cy="355754"/>
            <a:chOff x="1276098" y="1168272"/>
            <a:chExt cx="1135246" cy="355754"/>
          </a:xfrm>
        </p:grpSpPr>
        <p:sp>
          <p:nvSpPr>
            <p:cNvPr id="34" name="TextBox 33"/>
            <p:cNvSpPr txBox="1"/>
            <p:nvPr/>
          </p:nvSpPr>
          <p:spPr>
            <a:xfrm>
              <a:off x="1276098" y="1168272"/>
              <a:ext cx="11352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Diffuse </a:t>
              </a:r>
              <a:r>
                <a:rPr lang="en-US" sz="1000" dirty="0" err="1" smtClean="0"/>
                <a:t>Cutaneous</a:t>
              </a:r>
              <a:endParaRPr lang="en-US" sz="10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10735" y="1277805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/>
                <a:t>Mastocytosis</a:t>
              </a:r>
              <a:endParaRPr lang="en-US" sz="1000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8339" y="3983186"/>
            <a:ext cx="7021991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4000" dirty="0" smtClean="0"/>
              <a:t>The Spectrum of</a:t>
            </a:r>
          </a:p>
          <a:p>
            <a:pPr algn="ctr"/>
            <a:r>
              <a:rPr lang="en-US" sz="4000" dirty="0" smtClean="0"/>
              <a:t>Mast Cell Disease</a:t>
            </a:r>
          </a:p>
          <a:p>
            <a:pPr algn="ctr"/>
            <a:r>
              <a:rPr lang="en-US" sz="4000" dirty="0" smtClean="0"/>
              <a:t>We’ve Long Known</a:t>
            </a:r>
          </a:p>
          <a:p>
            <a:pPr algn="ctr"/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186400" y="663148"/>
            <a:ext cx="1655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Prevalence of SM: ~1:100,000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707666" y="957624"/>
            <a:ext cx="1956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Prevalence of CM: ~1:10,000</a:t>
            </a:r>
            <a:endParaRPr lang="en-US" sz="1000" dirty="0"/>
          </a:p>
        </p:txBody>
      </p:sp>
      <p:sp>
        <p:nvSpPr>
          <p:cNvPr id="10" name="Line Callout 1 9"/>
          <p:cNvSpPr/>
          <p:nvPr/>
        </p:nvSpPr>
        <p:spPr>
          <a:xfrm>
            <a:off x="6658248" y="1563798"/>
            <a:ext cx="1229472" cy="284487"/>
          </a:xfrm>
          <a:prstGeom prst="borderCallout1">
            <a:avLst>
              <a:gd name="adj1" fmla="val 43905"/>
              <a:gd name="adj2" fmla="val 611"/>
              <a:gd name="adj3" fmla="val 42626"/>
              <a:gd name="adj4" fmla="val -415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~70-90% of all SM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938" y="3342715"/>
            <a:ext cx="150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Prevalence of allergy:</a:t>
            </a:r>
          </a:p>
          <a:p>
            <a:pPr algn="ctr"/>
            <a:r>
              <a:rPr lang="en-US" sz="1000" dirty="0" smtClean="0"/>
              <a:t> ~1:5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787182" y="2731819"/>
            <a:ext cx="153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Prevalence of </a:t>
            </a:r>
            <a:r>
              <a:rPr lang="en-US" sz="1000" dirty="0" err="1" smtClean="0"/>
              <a:t>urticaria</a:t>
            </a:r>
            <a:r>
              <a:rPr lang="en-US" sz="1000" dirty="0" smtClean="0"/>
              <a:t>:</a:t>
            </a:r>
          </a:p>
          <a:p>
            <a:pPr algn="ctr"/>
            <a:r>
              <a:rPr lang="en-US" sz="1000" dirty="0" smtClean="0"/>
              <a:t> ~1:10</a:t>
            </a:r>
            <a:endParaRPr lang="en-US" sz="1000" dirty="0"/>
          </a:p>
        </p:txBody>
      </p:sp>
      <p:sp>
        <p:nvSpPr>
          <p:cNvPr id="50" name="Line Callout 1 49"/>
          <p:cNvSpPr/>
          <p:nvPr/>
        </p:nvSpPr>
        <p:spPr>
          <a:xfrm>
            <a:off x="6651628" y="785931"/>
            <a:ext cx="1236092" cy="284487"/>
          </a:xfrm>
          <a:prstGeom prst="borderCallout1">
            <a:avLst>
              <a:gd name="adj1" fmla="val 43905"/>
              <a:gd name="adj2" fmla="val 611"/>
              <a:gd name="adj3" fmla="val 45421"/>
              <a:gd name="adj4" fmla="val -89424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MCL: ~1:10,000,000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90950" y="3070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MCAD: A Brief History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5237" y="1406986"/>
            <a:ext cx="9052519" cy="5407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1991: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published hypothesis that MCAS ought to exist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2007: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case reports of MCAS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Some with KIT-D816V, some without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2007: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study showing other KIT mutations in most MCAS (Bonn)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2008-: Non-KIT mast cell regulatory gene mutations found in SM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2010: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study showing KIT mutations in most MCAS (Bonn)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KIT-D816V rare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Few mutations in controls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2010: Proposal of “MCAD” (Harvard, Vienna, NIH)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Includes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proposal for MCAS dx criteria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2011: Alternative proposal for MCAS dx criteria (Bonn, MUSC)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2012: Revised (Vienna et al.) proposal for MCAS dx criteria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Still many problems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2016: Revised WHO diagnostic criteria for 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Mastocytosis</a:t>
            </a:r>
            <a:r>
              <a:rPr lang="en-US" sz="2000" dirty="0" smtClean="0"/>
              <a:t> now separate from the myeloproliferative neoplasms (MPNs)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“Smoldering SM” added; “SM-AHNMD” shortened to “SM-AHN”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 statement regarding MCAS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0049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" y="1545151"/>
            <a:ext cx="64960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0464" y="3982028"/>
            <a:ext cx="1272209" cy="274401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592681" y="2339753"/>
            <a:ext cx="6112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3938510" y="834177"/>
            <a:ext cx="2319177" cy="964642"/>
          </a:xfrm>
          <a:prstGeom prst="borderCallout1">
            <a:avLst>
              <a:gd name="adj1" fmla="val 49142"/>
              <a:gd name="adj2" fmla="val -79"/>
              <a:gd name="adj3" fmla="val 146390"/>
              <a:gd name="adj4" fmla="val -4246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0374" y="806845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Mast Cell Leukemia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2421" y="972962"/>
            <a:ext cx="1721945" cy="22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60" dirty="0" smtClean="0"/>
              <a:t>Aggressive Systemic </a:t>
            </a:r>
            <a:r>
              <a:rPr lang="en-US" sz="860" dirty="0" err="1" smtClean="0"/>
              <a:t>Mastocytosis</a:t>
            </a:r>
            <a:endParaRPr lang="en-US" sz="860" dirty="0"/>
          </a:p>
        </p:txBody>
      </p:sp>
      <p:sp>
        <p:nvSpPr>
          <p:cNvPr id="16" name="TextBox 15"/>
          <p:cNvSpPr txBox="1"/>
          <p:nvPr/>
        </p:nvSpPr>
        <p:spPr>
          <a:xfrm>
            <a:off x="3970289" y="1550114"/>
            <a:ext cx="2144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Indolent Systemic </a:t>
            </a:r>
            <a:r>
              <a:rPr lang="en-US" sz="1200" dirty="0" err="1" smtClean="0"/>
              <a:t>Mastocytosis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69543" y="2726865"/>
            <a:ext cx="146206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47630" y="2294049"/>
            <a:ext cx="1314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 smtClean="0"/>
              <a:t>Cutaneous</a:t>
            </a:r>
          </a:p>
          <a:p>
            <a:pPr algn="ctr"/>
            <a:r>
              <a:rPr lang="en-US" sz="1250" dirty="0" err="1" smtClean="0"/>
              <a:t>Mastocytosis</a:t>
            </a:r>
            <a:endParaRPr lang="en-US" sz="125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11196" y="3192214"/>
            <a:ext cx="186221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9350" y="2669452"/>
            <a:ext cx="1548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/>
              <a:t>Urticarias</a:t>
            </a:r>
            <a:r>
              <a:rPr lang="en-US" sz="1500" dirty="0" smtClean="0"/>
              <a:t> and</a:t>
            </a:r>
          </a:p>
          <a:p>
            <a:pPr algn="ctr"/>
            <a:r>
              <a:rPr lang="en-US" sz="1500" dirty="0" smtClean="0"/>
              <a:t>Angioedema</a:t>
            </a:r>
            <a:endParaRPr lang="en-US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2042753" y="3152134"/>
            <a:ext cx="19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Allergies and</a:t>
            </a:r>
          </a:p>
          <a:p>
            <a:pPr algn="ctr"/>
            <a:r>
              <a:rPr lang="en-US" sz="2400" dirty="0" smtClean="0"/>
              <a:t>Anaphylaxis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8713" y="3942039"/>
            <a:ext cx="3704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Mast Cell</a:t>
            </a:r>
          </a:p>
          <a:p>
            <a:pPr algn="ctr"/>
            <a:r>
              <a:rPr lang="en-US" sz="2800" dirty="0" smtClean="0"/>
              <a:t>Activation</a:t>
            </a:r>
          </a:p>
          <a:p>
            <a:pPr algn="ctr"/>
            <a:r>
              <a:rPr lang="en-US" sz="2800" dirty="0" smtClean="0"/>
              <a:t>Syndromes</a:t>
            </a:r>
          </a:p>
          <a:p>
            <a:pPr algn="ctr"/>
            <a:r>
              <a:rPr lang="en-US" sz="2800" dirty="0" smtClean="0"/>
              <a:t>Not Yet Otherwise Classified</a:t>
            </a:r>
            <a:endParaRPr lang="en-US" sz="2800" dirty="0"/>
          </a:p>
        </p:txBody>
      </p:sp>
      <p:sp>
        <p:nvSpPr>
          <p:cNvPr id="18" name="Right Brace 17"/>
          <p:cNvSpPr/>
          <p:nvPr/>
        </p:nvSpPr>
        <p:spPr>
          <a:xfrm>
            <a:off x="5713433" y="2097456"/>
            <a:ext cx="670343" cy="4059422"/>
          </a:xfrm>
          <a:prstGeom prst="rightBrace">
            <a:avLst>
              <a:gd name="adj1" fmla="val 8333"/>
              <a:gd name="adj2" fmla="val 49797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95701" y="3345511"/>
            <a:ext cx="164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Disorders featuring inappropriate mast cell</a:t>
            </a:r>
          </a:p>
          <a:p>
            <a:r>
              <a:rPr lang="en-US" b="1" dirty="0" smtClean="0"/>
              <a:t>activation</a:t>
            </a:r>
            <a:endParaRPr lang="en-US" b="1" dirty="0"/>
          </a:p>
        </p:txBody>
      </p:sp>
      <p:sp>
        <p:nvSpPr>
          <p:cNvPr id="24" name="Right Brace 23"/>
          <p:cNvSpPr/>
          <p:nvPr/>
        </p:nvSpPr>
        <p:spPr>
          <a:xfrm>
            <a:off x="3909812" y="2095955"/>
            <a:ext cx="312189" cy="630910"/>
          </a:xfrm>
          <a:prstGeom prst="rightBrace">
            <a:avLst>
              <a:gd name="adj1" fmla="val 8333"/>
              <a:gd name="adj2" fmla="val 49797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10253" y="1816242"/>
            <a:ext cx="1363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Disorders also featuring inappropriate mast cell</a:t>
            </a:r>
          </a:p>
          <a:p>
            <a:r>
              <a:rPr lang="en-US" sz="1400" b="1" dirty="0" smtClean="0"/>
              <a:t>proliferation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80829" y="3959189"/>
            <a:ext cx="661844" cy="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83661" y="1125362"/>
            <a:ext cx="1986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Systemic </a:t>
            </a:r>
            <a:r>
              <a:rPr lang="en-US" sz="900" dirty="0" err="1" smtClean="0"/>
              <a:t>mastocytosis</a:t>
            </a:r>
            <a:r>
              <a:rPr lang="en-US" sz="900" dirty="0" smtClean="0"/>
              <a:t> with associated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7107" y="1232546"/>
            <a:ext cx="2242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hematologic non-mast-cell-lineage disorder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7520" y="1379922"/>
            <a:ext cx="2101857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Smoldering Systemic </a:t>
            </a:r>
            <a:r>
              <a:rPr lang="en-US" sz="1050" dirty="0" err="1" smtClean="0"/>
              <a:t>Mastocytosis</a:t>
            </a:r>
            <a:endParaRPr lang="en-US" sz="1050" dirty="0" smtClean="0"/>
          </a:p>
        </p:txBody>
      </p:sp>
      <p:sp>
        <p:nvSpPr>
          <p:cNvPr id="29" name="TextBox 28"/>
          <p:cNvSpPr txBox="1"/>
          <p:nvPr/>
        </p:nvSpPr>
        <p:spPr>
          <a:xfrm rot="18840000">
            <a:off x="2976913" y="1489582"/>
            <a:ext cx="100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Systemic</a:t>
            </a:r>
          </a:p>
          <a:p>
            <a:pPr algn="ctr"/>
            <a:r>
              <a:rPr lang="en-US" sz="1200" dirty="0" err="1" smtClean="0"/>
              <a:t>Mastocytosis</a:t>
            </a:r>
            <a:endParaRPr lang="en-US" sz="1200" dirty="0" smtClean="0"/>
          </a:p>
        </p:txBody>
      </p:sp>
      <p:sp>
        <p:nvSpPr>
          <p:cNvPr id="31" name="Line Callout 1 30"/>
          <p:cNvSpPr/>
          <p:nvPr/>
        </p:nvSpPr>
        <p:spPr>
          <a:xfrm>
            <a:off x="1113897" y="1183201"/>
            <a:ext cx="1156811" cy="1049006"/>
          </a:xfrm>
          <a:prstGeom prst="borderCallout1">
            <a:avLst>
              <a:gd name="adj1" fmla="val 50219"/>
              <a:gd name="adj2" fmla="val 99942"/>
              <a:gd name="adj3" fmla="val 128168"/>
              <a:gd name="adj4" fmla="val 122953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78469" y="1411143"/>
            <a:ext cx="830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Mastocytoma</a:t>
            </a:r>
            <a:endParaRPr lang="en-US" sz="9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88339" y="1164061"/>
            <a:ext cx="1202572" cy="305925"/>
            <a:chOff x="1312936" y="595195"/>
            <a:chExt cx="1202572" cy="305925"/>
          </a:xfrm>
        </p:grpSpPr>
        <p:sp>
          <p:nvSpPr>
            <p:cNvPr id="39" name="TextBox 38"/>
            <p:cNvSpPr txBox="1"/>
            <p:nvPr/>
          </p:nvSpPr>
          <p:spPr>
            <a:xfrm>
              <a:off x="1312936" y="595195"/>
              <a:ext cx="12025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 smtClean="0"/>
                <a:t>Telangiectasia</a:t>
              </a:r>
              <a:r>
                <a:rPr lang="en-US" sz="800" dirty="0" smtClean="0"/>
                <a:t> </a:t>
              </a:r>
              <a:r>
                <a:rPr lang="en-US" sz="800" dirty="0" err="1" smtClean="0"/>
                <a:t>macularis</a:t>
              </a:r>
              <a:endParaRPr lang="en-US" sz="800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6391" y="685676"/>
              <a:ext cx="9156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 smtClean="0"/>
                <a:t>eruptiva</a:t>
              </a:r>
              <a:r>
                <a:rPr lang="en-US" sz="800" dirty="0" smtClean="0"/>
                <a:t> </a:t>
              </a:r>
              <a:r>
                <a:rPr lang="en-US" sz="800" dirty="0" err="1" smtClean="0"/>
                <a:t>perstans</a:t>
              </a:r>
              <a:endParaRPr lang="en-US" sz="800" dirty="0" smtClean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20161" y="1864447"/>
            <a:ext cx="1072889" cy="396058"/>
            <a:chOff x="1413388" y="1514679"/>
            <a:chExt cx="927690" cy="396058"/>
          </a:xfrm>
        </p:grpSpPr>
        <p:sp>
          <p:nvSpPr>
            <p:cNvPr id="32" name="TextBox 31"/>
            <p:cNvSpPr txBox="1"/>
            <p:nvPr/>
          </p:nvSpPr>
          <p:spPr>
            <a:xfrm>
              <a:off x="1413388" y="1514679"/>
              <a:ext cx="920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Urticaria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0247" y="1633738"/>
              <a:ext cx="920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Pigmentosa</a:t>
              </a:r>
              <a:endParaRPr lang="en-US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29744" y="1589486"/>
            <a:ext cx="1135246" cy="355754"/>
            <a:chOff x="1276098" y="1168272"/>
            <a:chExt cx="1135246" cy="355754"/>
          </a:xfrm>
        </p:grpSpPr>
        <p:sp>
          <p:nvSpPr>
            <p:cNvPr id="34" name="TextBox 33"/>
            <p:cNvSpPr txBox="1"/>
            <p:nvPr/>
          </p:nvSpPr>
          <p:spPr>
            <a:xfrm>
              <a:off x="1276098" y="1168272"/>
              <a:ext cx="11352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Diffuse </a:t>
              </a:r>
              <a:r>
                <a:rPr lang="en-US" sz="1000" dirty="0" err="1" smtClean="0"/>
                <a:t>Cutaneous</a:t>
              </a:r>
              <a:endParaRPr lang="en-US" sz="10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10735" y="1277805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/>
                <a:t>Mastocytosis</a:t>
              </a:r>
              <a:endParaRPr lang="en-US" sz="1000" dirty="0" smtClean="0"/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457200" y="-3858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800" dirty="0" smtClean="0"/>
              <a:t>MCAD: Emerging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10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C:\Users\Larry\AppData\Local\Microsoft\Windows\Temporary Internet Files\Content.IE5\EMC3QAZB\Umbrella-34563[1]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62" y="2319082"/>
            <a:ext cx="3742131" cy="37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916734" y="2581167"/>
            <a:ext cx="542290" cy="1645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vert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Book Antiqua"/>
                <a:ea typeface="Times New Roman"/>
                <a:cs typeface="Times New Roman"/>
              </a:rPr>
              <a:t>Increasing prevalence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32634" y="2219217"/>
            <a:ext cx="19050" cy="2292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18214" y="2439786"/>
            <a:ext cx="2373630" cy="24511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Book Antiqua"/>
                <a:ea typeface="Times New Roman"/>
                <a:cs typeface="Times New Roman"/>
              </a:rPr>
              <a:t>Mast Cell Leukemia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132806" y="2633191"/>
            <a:ext cx="2544445" cy="28765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Book Antiqua"/>
                <a:ea typeface="Times New Roman"/>
                <a:cs typeface="Times New Roman"/>
              </a:rPr>
              <a:t>Aggressive Systemic </a:t>
            </a:r>
            <a:r>
              <a:rPr lang="en-US" sz="1100" dirty="0" err="1">
                <a:effectLst/>
                <a:latin typeface="Book Antiqua"/>
                <a:ea typeface="Times New Roman"/>
                <a:cs typeface="Times New Roman"/>
              </a:rPr>
              <a:t>Mastocytosis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132806" y="2876524"/>
            <a:ext cx="2544445" cy="32575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>
                <a:effectLst/>
                <a:latin typeface="Book Antiqua"/>
                <a:ea typeface="Times New Roman"/>
                <a:cs typeface="Times New Roman"/>
              </a:rPr>
              <a:t>SM-AHNMD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880076" y="3128443"/>
            <a:ext cx="3049905" cy="36258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effectLst/>
                <a:latin typeface="Book Antiqua"/>
                <a:ea typeface="Times New Roman"/>
                <a:cs typeface="Times New Roman"/>
              </a:rPr>
              <a:t>Indolent Systemic </a:t>
            </a:r>
            <a:r>
              <a:rPr lang="en-US" sz="1500" dirty="0" err="1">
                <a:effectLst/>
                <a:latin typeface="Book Antiqua"/>
                <a:ea typeface="Times New Roman"/>
                <a:cs typeface="Times New Roman"/>
              </a:rPr>
              <a:t>Mastocytosis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132806" y="3436032"/>
            <a:ext cx="2544445" cy="4152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700" dirty="0">
                <a:effectLst/>
                <a:latin typeface="Book Antiqua"/>
                <a:ea typeface="Times New Roman"/>
                <a:cs typeface="Times New Roman"/>
              </a:rPr>
              <a:t>Cutaneous </a:t>
            </a:r>
            <a:r>
              <a:rPr lang="en-US" sz="1700" dirty="0" err="1">
                <a:effectLst/>
                <a:latin typeface="Book Antiqua"/>
                <a:ea typeface="Times New Roman"/>
                <a:cs typeface="Times New Roman"/>
              </a:rPr>
              <a:t>Mastocytosis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734979" y="3766954"/>
            <a:ext cx="3340100" cy="9779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Book Antiqua"/>
                <a:ea typeface="Times New Roman"/>
                <a:cs typeface="Times New Roman"/>
              </a:rPr>
              <a:t>Mast Cell Activation Syndrome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92296" y="1437861"/>
            <a:ext cx="5625465" cy="60204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Book Antiqua"/>
                <a:ea typeface="Times New Roman"/>
                <a:cs typeface="Times New Roman"/>
              </a:rPr>
              <a:t>Mast Cell Activation Disease</a:t>
            </a:r>
            <a:endParaRPr lang="en-US" sz="1000" dirty="0">
              <a:effectLst/>
              <a:ea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1229" y="2465698"/>
            <a:ext cx="84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0.0000001%?</a:t>
            </a:r>
            <a:endParaRPr lang="en-US" sz="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2560" y="4104935"/>
            <a:ext cx="92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17%?</a:t>
            </a:r>
            <a:endParaRPr lang="en-US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51cfa7b7-05c9-4ead-b4e4-d680c3f2219e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eaLnBrk="1" hangingPunct="1">
          <a:defRPr dirty="0" err="1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8486</TotalTime>
  <Words>5320</Words>
  <Application>Microsoft Office PowerPoint</Application>
  <PresentationFormat>On-screen Show (4:3)</PresentationFormat>
  <Paragraphs>716</Paragraphs>
  <Slides>48</Slides>
  <Notes>0</Notes>
  <HiddenSlides>3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Times New Roman</vt:lpstr>
      <vt:lpstr>Constantia</vt:lpstr>
      <vt:lpstr>Wingdings 2</vt:lpstr>
      <vt:lpstr>Calibri</vt:lpstr>
      <vt:lpstr>Book Antiqua</vt:lpstr>
      <vt:lpstr>Wingdings 3</vt:lpstr>
      <vt:lpstr>Symbol</vt:lpstr>
      <vt:lpstr>Flow</vt:lpstr>
      <vt:lpstr>Mast Cell Activation Disease: Current Concepts</vt:lpstr>
      <vt:lpstr>Learning Objectives &amp; Disclaimers</vt:lpstr>
      <vt:lpstr>Outline</vt:lpstr>
      <vt:lpstr>Allergic Diseases</vt:lpstr>
      <vt:lpstr>Mastocytosis: A Long History</vt:lpstr>
      <vt:lpstr>PowerPoint Presentation</vt:lpstr>
      <vt:lpstr>MCAD: A Brief History</vt:lpstr>
      <vt:lpstr>PowerPoint Presentation</vt:lpstr>
      <vt:lpstr>PowerPoint Presentation</vt:lpstr>
      <vt:lpstr>Normal mast cell biology</vt:lpstr>
      <vt:lpstr>Normal mast cell biology</vt:lpstr>
      <vt:lpstr>Normal mast cell biology</vt:lpstr>
      <vt:lpstr>PowerPoint Presentation</vt:lpstr>
      <vt:lpstr>Normal mast cell biology</vt:lpstr>
      <vt:lpstr>Normal mast cell biology</vt:lpstr>
      <vt:lpstr>Criteria for Systemic Mastocytosis</vt:lpstr>
      <vt:lpstr>The Problem</vt:lpstr>
      <vt:lpstr>What to do when it behaves like mast cell disease but isn’t allergic disease or mastocytosis: Consider mast cell activation syndrome</vt:lpstr>
      <vt:lpstr>Proposed Criteria for MCAS</vt:lpstr>
      <vt:lpstr>Proposed Criteria for MCAS</vt:lpstr>
      <vt:lpstr>MCAS: Emerging Understanding</vt:lpstr>
      <vt:lpstr>MCAS: Emerging Biology</vt:lpstr>
      <vt:lpstr>MCAS: Emerging Biology</vt:lpstr>
      <vt:lpstr>MCAS: Do the Biology Math</vt:lpstr>
      <vt:lpstr>MCAS: Presentation</vt:lpstr>
      <vt:lpstr>MCAS: Presentation</vt:lpstr>
      <vt:lpstr>MCAS: Presentation</vt:lpstr>
      <vt:lpstr>MCAS: Presentation</vt:lpstr>
      <vt:lpstr>MCAS: Presentation</vt:lpstr>
      <vt:lpstr>MCAS: Presentation</vt:lpstr>
      <vt:lpstr>MCAS: Presentation</vt:lpstr>
      <vt:lpstr>MCAS: Diagnosis</vt:lpstr>
      <vt:lpstr>MCAS: Diagnosis</vt:lpstr>
      <vt:lpstr>MCAS Diagnostic Work-Up: 2016</vt:lpstr>
      <vt:lpstr>MCAS: Prognosis</vt:lpstr>
      <vt:lpstr>MCAS: Treatment</vt:lpstr>
      <vt:lpstr>MCAS: Treatment</vt:lpstr>
      <vt:lpstr>MCAS: Treatment</vt:lpstr>
      <vt:lpstr>MCAS: Treatment</vt:lpstr>
      <vt:lpstr>MCAS: Treatment</vt:lpstr>
      <vt:lpstr>MCAS: Treatment</vt:lpstr>
      <vt:lpstr>MCAS: Treatment</vt:lpstr>
      <vt:lpstr>MCAS: Treatment</vt:lpstr>
      <vt:lpstr>MCAD: Research at UMN</vt:lpstr>
      <vt:lpstr>MCAD: Other Research Ideas</vt:lpstr>
      <vt:lpstr>MCAD: What’s next?</vt:lpstr>
      <vt:lpstr>UMN Mast Cell Disease Program: A Multidisciplinary Team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All Mast Cell Disease is Systemic Mastocytosis: Mast Cell Activation Disorder</dc:title>
  <dc:creator>Larry</dc:creator>
  <cp:lastModifiedBy>Lawrence B. Afrin, M.D.</cp:lastModifiedBy>
  <cp:revision>536</cp:revision>
  <dcterms:created xsi:type="dcterms:W3CDTF">2010-07-05T02:48:07Z</dcterms:created>
  <dcterms:modified xsi:type="dcterms:W3CDTF">2016-06-08T14:42:46Z</dcterms:modified>
</cp:coreProperties>
</file>