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70" r:id="rId6"/>
    <p:sldId id="261" r:id="rId7"/>
    <p:sldId id="262" r:id="rId8"/>
    <p:sldId id="263" r:id="rId9"/>
    <p:sldId id="264" r:id="rId10"/>
    <p:sldId id="279" r:id="rId11"/>
    <p:sldId id="277" r:id="rId12"/>
    <p:sldId id="278" r:id="rId13"/>
    <p:sldId id="265" r:id="rId14"/>
    <p:sldId id="266" r:id="rId15"/>
    <p:sldId id="276" r:id="rId16"/>
    <p:sldId id="273" r:id="rId17"/>
    <p:sldId id="267" r:id="rId18"/>
    <p:sldId id="268" r:id="rId19"/>
    <p:sldId id="274" r:id="rId20"/>
    <p:sldId id="275" r:id="rId21"/>
    <p:sldId id="260" r:id="rId22"/>
    <p:sldId id="272" r:id="rId23"/>
    <p:sldId id="259" r:id="rId24"/>
    <p:sldId id="271"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4660"/>
  </p:normalViewPr>
  <p:slideViewPr>
    <p:cSldViewPr snapToGrid="0">
      <p:cViewPr>
        <p:scale>
          <a:sx n="50" d="100"/>
          <a:sy n="50" d="100"/>
        </p:scale>
        <p:origin x="1092" y="14"/>
      </p:cViewPr>
      <p:guideLst/>
    </p:cSldViewPr>
  </p:slideViewPr>
  <p:notesTextViewPr>
    <p:cViewPr>
      <p:scale>
        <a:sx n="1" d="1"/>
        <a:sy n="1" d="1"/>
      </p:scale>
      <p:origin x="0" y="0"/>
    </p:cViewPr>
  </p:notesTextViewPr>
  <p:sorterViewPr>
    <p:cViewPr>
      <p:scale>
        <a:sx n="52" d="100"/>
        <a:sy n="52" d="100"/>
      </p:scale>
      <p:origin x="0" y="-8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0825B0-7FD6-4C63-9ECB-C98766AED0D5}"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6FC43-3FA9-48F2-BA13-9BEAE408E173}" type="slidenum">
              <a:rPr lang="en-US" smtClean="0"/>
              <a:t>‹#›</a:t>
            </a:fld>
            <a:endParaRPr lang="en-US"/>
          </a:p>
        </p:txBody>
      </p:sp>
    </p:spTree>
    <p:extLst>
      <p:ext uri="{BB962C8B-B14F-4D97-AF65-F5344CB8AC3E}">
        <p14:creationId xmlns:p14="http://schemas.microsoft.com/office/powerpoint/2010/main" val="120348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0825B0-7FD6-4C63-9ECB-C98766AED0D5}"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6FC43-3FA9-48F2-BA13-9BEAE408E173}" type="slidenum">
              <a:rPr lang="en-US" smtClean="0"/>
              <a:t>‹#›</a:t>
            </a:fld>
            <a:endParaRPr lang="en-US"/>
          </a:p>
        </p:txBody>
      </p:sp>
    </p:spTree>
    <p:extLst>
      <p:ext uri="{BB962C8B-B14F-4D97-AF65-F5344CB8AC3E}">
        <p14:creationId xmlns:p14="http://schemas.microsoft.com/office/powerpoint/2010/main" val="113409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0825B0-7FD6-4C63-9ECB-C98766AED0D5}"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6FC43-3FA9-48F2-BA13-9BEAE408E173}" type="slidenum">
              <a:rPr lang="en-US" smtClean="0"/>
              <a:t>‹#›</a:t>
            </a:fld>
            <a:endParaRPr lang="en-US"/>
          </a:p>
        </p:txBody>
      </p:sp>
    </p:spTree>
    <p:extLst>
      <p:ext uri="{BB962C8B-B14F-4D97-AF65-F5344CB8AC3E}">
        <p14:creationId xmlns:p14="http://schemas.microsoft.com/office/powerpoint/2010/main" val="192707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0825B0-7FD6-4C63-9ECB-C98766AED0D5}"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6FC43-3FA9-48F2-BA13-9BEAE408E173}" type="slidenum">
              <a:rPr lang="en-US" smtClean="0"/>
              <a:t>‹#›</a:t>
            </a:fld>
            <a:endParaRPr lang="en-US"/>
          </a:p>
        </p:txBody>
      </p:sp>
    </p:spTree>
    <p:extLst>
      <p:ext uri="{BB962C8B-B14F-4D97-AF65-F5344CB8AC3E}">
        <p14:creationId xmlns:p14="http://schemas.microsoft.com/office/powerpoint/2010/main" val="384194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25B0-7FD6-4C63-9ECB-C98766AED0D5}"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06FC43-3FA9-48F2-BA13-9BEAE408E173}" type="slidenum">
              <a:rPr lang="en-US" smtClean="0"/>
              <a:t>‹#›</a:t>
            </a:fld>
            <a:endParaRPr lang="en-US"/>
          </a:p>
        </p:txBody>
      </p:sp>
    </p:spTree>
    <p:extLst>
      <p:ext uri="{BB962C8B-B14F-4D97-AF65-F5344CB8AC3E}">
        <p14:creationId xmlns:p14="http://schemas.microsoft.com/office/powerpoint/2010/main" val="392046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0825B0-7FD6-4C63-9ECB-C98766AED0D5}"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6FC43-3FA9-48F2-BA13-9BEAE408E173}" type="slidenum">
              <a:rPr lang="en-US" smtClean="0"/>
              <a:t>‹#›</a:t>
            </a:fld>
            <a:endParaRPr lang="en-US"/>
          </a:p>
        </p:txBody>
      </p:sp>
    </p:spTree>
    <p:extLst>
      <p:ext uri="{BB962C8B-B14F-4D97-AF65-F5344CB8AC3E}">
        <p14:creationId xmlns:p14="http://schemas.microsoft.com/office/powerpoint/2010/main" val="348800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0825B0-7FD6-4C63-9ECB-C98766AED0D5}" type="datetimeFigureOut">
              <a:rPr lang="en-US" smtClean="0"/>
              <a:t>6/11/2016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06FC43-3FA9-48F2-BA13-9BEAE408E173}" type="slidenum">
              <a:rPr lang="en-US" smtClean="0"/>
              <a:t>‹#›</a:t>
            </a:fld>
            <a:endParaRPr lang="en-US"/>
          </a:p>
        </p:txBody>
      </p:sp>
    </p:spTree>
    <p:extLst>
      <p:ext uri="{BB962C8B-B14F-4D97-AF65-F5344CB8AC3E}">
        <p14:creationId xmlns:p14="http://schemas.microsoft.com/office/powerpoint/2010/main" val="165241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0825B0-7FD6-4C63-9ECB-C98766AED0D5}" type="datetimeFigureOut">
              <a:rPr lang="en-US" smtClean="0"/>
              <a:t>6/11/2016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06FC43-3FA9-48F2-BA13-9BEAE408E173}" type="slidenum">
              <a:rPr lang="en-US" smtClean="0"/>
              <a:t>‹#›</a:t>
            </a:fld>
            <a:endParaRPr lang="en-US"/>
          </a:p>
        </p:txBody>
      </p:sp>
    </p:spTree>
    <p:extLst>
      <p:ext uri="{BB962C8B-B14F-4D97-AF65-F5344CB8AC3E}">
        <p14:creationId xmlns:p14="http://schemas.microsoft.com/office/powerpoint/2010/main" val="110192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25B0-7FD6-4C63-9ECB-C98766AED0D5}" type="datetimeFigureOut">
              <a:rPr lang="en-US" smtClean="0"/>
              <a:t>6/11/2016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06FC43-3FA9-48F2-BA13-9BEAE408E173}" type="slidenum">
              <a:rPr lang="en-US" smtClean="0"/>
              <a:t>‹#›</a:t>
            </a:fld>
            <a:endParaRPr lang="en-US"/>
          </a:p>
        </p:txBody>
      </p:sp>
    </p:spTree>
    <p:extLst>
      <p:ext uri="{BB962C8B-B14F-4D97-AF65-F5344CB8AC3E}">
        <p14:creationId xmlns:p14="http://schemas.microsoft.com/office/powerpoint/2010/main" val="13357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25B0-7FD6-4C63-9ECB-C98766AED0D5}"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6FC43-3FA9-48F2-BA13-9BEAE408E173}" type="slidenum">
              <a:rPr lang="en-US" smtClean="0"/>
              <a:t>‹#›</a:t>
            </a:fld>
            <a:endParaRPr lang="en-US"/>
          </a:p>
        </p:txBody>
      </p:sp>
    </p:spTree>
    <p:extLst>
      <p:ext uri="{BB962C8B-B14F-4D97-AF65-F5344CB8AC3E}">
        <p14:creationId xmlns:p14="http://schemas.microsoft.com/office/powerpoint/2010/main" val="211297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25B0-7FD6-4C63-9ECB-C98766AED0D5}"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06FC43-3FA9-48F2-BA13-9BEAE408E173}" type="slidenum">
              <a:rPr lang="en-US" smtClean="0"/>
              <a:t>‹#›</a:t>
            </a:fld>
            <a:endParaRPr lang="en-US"/>
          </a:p>
        </p:txBody>
      </p:sp>
    </p:spTree>
    <p:extLst>
      <p:ext uri="{BB962C8B-B14F-4D97-AF65-F5344CB8AC3E}">
        <p14:creationId xmlns:p14="http://schemas.microsoft.com/office/powerpoint/2010/main" val="106577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825B0-7FD6-4C63-9ECB-C98766AED0D5}" type="datetimeFigureOut">
              <a:rPr lang="en-US" smtClean="0"/>
              <a:t>6/11/2016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6FC43-3FA9-48F2-BA13-9BEAE408E173}" type="slidenum">
              <a:rPr lang="en-US" smtClean="0"/>
              <a:t>‹#›</a:t>
            </a:fld>
            <a:endParaRPr lang="en-US"/>
          </a:p>
        </p:txBody>
      </p:sp>
    </p:spTree>
    <p:extLst>
      <p:ext uri="{BB962C8B-B14F-4D97-AF65-F5344CB8AC3E}">
        <p14:creationId xmlns:p14="http://schemas.microsoft.com/office/powerpoint/2010/main" val="2272224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xamine.com/topics/symptoms-of-osteoarthritis/" TargetMode="External"/><Relationship Id="rId2" Type="http://schemas.openxmlformats.org/officeDocument/2006/relationships/hyperlink" Target="https://examine.com/supplements/ayurveda/" TargetMode="Externa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examine.com/supplements/traditional-chinese-medicin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440" y="954723"/>
            <a:ext cx="9144000" cy="2387600"/>
          </a:xfrm>
        </p:spPr>
        <p:txBody>
          <a:bodyPr>
            <a:normAutofit fontScale="90000"/>
          </a:bodyPr>
          <a:lstStyle/>
          <a:p>
            <a:r>
              <a:rPr lang="en-US" dirty="0" smtClean="0"/>
              <a:t>Approaches to Integrative Health for Persons with </a:t>
            </a:r>
            <a:br>
              <a:rPr lang="en-US" dirty="0" smtClean="0"/>
            </a:br>
            <a:r>
              <a:rPr lang="en-US" dirty="0" smtClean="0"/>
              <a:t>Ehlers-</a:t>
            </a:r>
            <a:r>
              <a:rPr lang="en-US" dirty="0" err="1" smtClean="0"/>
              <a:t>Danlos</a:t>
            </a:r>
            <a:r>
              <a:rPr lang="en-US" dirty="0" smtClean="0"/>
              <a:t> Syndrome</a:t>
            </a:r>
            <a:endParaRPr lang="en-US" dirty="0"/>
          </a:p>
        </p:txBody>
      </p:sp>
      <p:sp>
        <p:nvSpPr>
          <p:cNvPr id="3" name="Subtitle 2"/>
          <p:cNvSpPr>
            <a:spLocks noGrp="1"/>
          </p:cNvSpPr>
          <p:nvPr>
            <p:ph type="subTitle" idx="1"/>
          </p:nvPr>
        </p:nvSpPr>
        <p:spPr>
          <a:xfrm>
            <a:off x="-472440" y="3933523"/>
            <a:ext cx="9144000" cy="1655762"/>
          </a:xfrm>
        </p:spPr>
        <p:txBody>
          <a:bodyPr>
            <a:normAutofit/>
          </a:bodyPr>
          <a:lstStyle/>
          <a:p>
            <a:r>
              <a:rPr lang="en-US" sz="3200" dirty="0" smtClean="0"/>
              <a:t>Kendra </a:t>
            </a:r>
            <a:r>
              <a:rPr lang="en-US" sz="3200" dirty="0" err="1" smtClean="0"/>
              <a:t>Neilsen</a:t>
            </a:r>
            <a:r>
              <a:rPr lang="en-US" sz="3200" dirty="0"/>
              <a:t> </a:t>
            </a:r>
            <a:r>
              <a:rPr lang="en-US" sz="3200" dirty="0" smtClean="0"/>
              <a:t>Myles</a:t>
            </a:r>
            <a:endParaRPr lang="en-US" sz="3200" dirty="0" smtClean="0"/>
          </a:p>
          <a:p>
            <a:r>
              <a:rPr lang="en-US" sz="3200" dirty="0" smtClean="0"/>
              <a:t>Clair A. Francomano, MD</a:t>
            </a:r>
            <a:endParaRPr lang="en-US" sz="3200" dirty="0"/>
          </a:p>
        </p:txBody>
      </p:sp>
      <p:pic>
        <p:nvPicPr>
          <p:cNvPr id="4" name="Picture 3"/>
          <p:cNvPicPr>
            <a:picLocks noChangeAspect="1"/>
          </p:cNvPicPr>
          <p:nvPr/>
        </p:nvPicPr>
        <p:blipFill>
          <a:blip r:embed="rId2"/>
          <a:stretch>
            <a:fillRect/>
          </a:stretch>
        </p:blipFill>
        <p:spPr>
          <a:xfrm>
            <a:off x="7459980" y="3201685"/>
            <a:ext cx="4535894" cy="3033379"/>
          </a:xfrm>
          <a:prstGeom prst="rect">
            <a:avLst/>
          </a:prstGeom>
        </p:spPr>
      </p:pic>
    </p:spTree>
    <p:extLst>
      <p:ext uri="{BB962C8B-B14F-4D97-AF65-F5344CB8AC3E}">
        <p14:creationId xmlns:p14="http://schemas.microsoft.com/office/powerpoint/2010/main" val="1162903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Stinging Nettle</a:t>
            </a:r>
            <a:endParaRPr lang="en-US" dirty="0"/>
          </a:p>
        </p:txBody>
      </p:sp>
      <p:sp>
        <p:nvSpPr>
          <p:cNvPr id="3" name="Content Placeholder 2"/>
          <p:cNvSpPr>
            <a:spLocks noGrp="1"/>
          </p:cNvSpPr>
          <p:nvPr>
            <p:ph idx="1"/>
          </p:nvPr>
        </p:nvSpPr>
        <p:spPr>
          <a:xfrm>
            <a:off x="838200" y="1825625"/>
            <a:ext cx="6553200" cy="1420495"/>
          </a:xfrm>
        </p:spPr>
        <p:txBody>
          <a:bodyPr/>
          <a:lstStyle/>
          <a:p>
            <a:pPr marL="0" indent="0">
              <a:buNone/>
            </a:pPr>
            <a:r>
              <a:rPr lang="en-US" dirty="0" smtClean="0"/>
              <a:t>Anti-inflammatory effect when ingested</a:t>
            </a:r>
            <a:endParaRPr lang="en-US" dirty="0"/>
          </a:p>
        </p:txBody>
      </p:sp>
      <p:sp>
        <p:nvSpPr>
          <p:cNvPr id="4" name="AutoShape 2" descr="data:image/jpeg;base64,/9j/4AAQSkZJRgABAQAAAQABAAD/2wCEAAkGBxITEhUSExMWFRUXGR4ZGBgXGBcaHRoZGRgYGxoYGhsYHSggGh0lGxcYITEiJSkrLi4uGB8zODMtNygtLisBCgoKDg0OGxAQGy0lICUtLS0tLS0tLS0tLSstLS0tLS0tLS0tLS0tLS0tLS0tLS0tLS0tLS0tLS0tLS0tLS0tLf/AABEIAMsA+QMBIgACEQEDEQH/xAAbAAACAwEBAQAAAAAAAAAAAAAEBQIDBgEHAP/EAD0QAAECBAUBBQYEBQQCAwAAAAECEQADITEEBRJBUWETInGBkQYyobHB8EJS0eEUFSNi8RZykqIzUwcksv/EABgBAAMBAQAAAAAAAAAAAAAAAAABAgME/8QAJBEAAgMAAgIBBAMAAAAAAAAAAAECESESMQNBUTJhgfAUQqH/2gAMAwEAAhEDEQA/AB1nS6WD88xzLschGqYsu3ugX6wozX2kIDSkAqa52hFl81pvaFfdJtW5vTzjjcbVmPE9CwuZqmMpmFwm7fvEZ7yzrXiBJR+Vg59YTozECxApcRn8wxCpitVWIIq8TfwJI0Wa+1olpV2SVTQO9qIABa7tX4Qjme12JmAgtKe2mpbzjuQkEkqDbMesD5zlQQsLRaxH6RdIrAfH5gtWhyXJo/HPjDdcoFDEvSp5jM4pZKhamwNoZYfMwRWKikkDQNmOkdwMN+phZh1B7128RE8wWFkKDhvWCskwnaTB3QWqp7f5jSOFrEP8lkJEsKAOo3J+nSDZ2KRLAKlM5A8z9IFzPHCWjusTYcBoz+Y4ozSFswaifnBVuyON6FZpmKlqmJSe44/67wqwibk/fSJzCySBcnbiJIYJPSL9GiVAqgV6Sdy/g0WaO8fDePpCe7bc+kcwsjUsML8w7ApLhRN9orCquY0UrIbudJezOD6GL/5FJckg1FnseQf1hWLkjILvTiGGHy8zE90gcjeCs2ybs060l02L/doCyqSszE6QWBctwL1gl0HY1kZQrShBNEuSehtC4K7SepWzd3oBT5Rq8SlJQWJAUGfeE8vKkJ7wUQGasY+Pyd2JMGXLJSr+1vsRPLsfMlnurLOKGoLW+sRmzGBFg484rkIFKx0eiqs1Cs8lqBLd5vdJAJ5Z6GKk54nWAwKDclwUvyPHcRl5qxqDbPFooa8QULijekdfA/QxXOQCXsd2+fWMhgs7mS0pUS6QCGPBZh5NGokY9EwgJUyil2+aT4QMlxoitShQ18PpCvNpJUCsNQVYd7xPLQ+7EEc+Gx5EBYiUbEngKFPI9YWoSwzuUKlyphUW7wDH5w6/ncv7eBJ+FkpA7pJNCBd2vAn8Aj/1zf8AtHPNpu2U6YRMwyVLYuQRUvYiwaGeF9nFLTYoSDQqv4tACAUEEKYjcM4r1ghOZz3061Kr4tE22sCgtWBkSCAValE72EKswxCQolRcv3QOOkVY+YpczQ7OQH8Y06smk6Q6ASncxKjTsXRlMTjSiYAHCTyLwdmGay06QS53atYtzbDy1qIKgSnYGE0qUlBILHhxcRSqgxlGKRLUt0gjfpA61ab/AAguXjJaTq0UItxAylAqGojSbtUjpFpNlJFBkFRAqa3ENZeLXKQJSUaT+NVzX5QcvGSUSwEJfr9YIx+JlKlFUpY1Fip7kW+ENN/AO/aM7JIKVOTeIJqkERSV0Ux/FFzaU9HpGrKKpmKJoA8TXNJTQN48xYFWsKRTJQ9+YYy6WCWFgKHxjQ4CToTRWoHoB+584jlWWpSNQLvVz9BB6kDeIZnJkdR+xEFBXEXo4Ahtlvs9MmspY0ooepDszXB8YCDOpkmYFIKSoXLPYVJJ2A5ic7Bf0wiUezbgAv6/ONpmOVBOHWiWkJAqSSzhJq5/E7EARlwloSb9jsy0rEzUhQWbKYvtT9WMUjEKUolRerBgIY49PeX3WJbdwbMRAKcJNTVSCK3aj3YG1iIcUrZpGgecxcEFzb6mLQsMzbRCWg6jyBbxJixKQDGgyjCywGVcEsehizFlvE0DffEV4Id1Si1TXxdolKSCpyWL0G9meGBzGStMkW6+MWYeYxKgas4bYiIZgqgGzxNaGT4wmMIl5rMCVDVRVT/uJFRwXhngM6dITODlqrG/+4D5xnJkt1oSOHPlDTKFolrGu2n4tCeITQ4WpTEylpfa335wL/NsR/6z6xdPxklQ7qgTxC7sMR+c+sc8vHCeyRCGGNSEqVpZ3MSwMtSAZmkEEVO/lF6cr1nU9DVjx4wDj81ITpFNoiPQgjM8CVJ1i+wG/nFMrE4mUCVnWGtcgQIqdNmpSEkhouxGpEvfUPMQ9WB9iuZhJamJVoKjTZzxFGXYYFago62do4F9uwUTpEXIly0lwspVa8VdYV0RmLUoFKEpDBiQ0UZZkU2arTp3qrYQ7wGVBZ1JnoQeHdzuWhlh5q8ICDOlqdqbv0Aik6WCT+DN5r7PTJKQx1Alm4hccM3vKboK+UafOe2xE3+gorSwL+6H6cxnVuFFKxpUl3HWC2ykwaRLpbrEp1U23jiizpFP0iMwEunZo1KJFnHhF+V4dK5hdelmYc/SBZg0gFQYHkNTpGh9nZIEvUEKBN1KavDVtB0KTpDN+sR1dImWG7wZk+WqnzBLQwJBLmwYfqw84gyHHsdl8teqYoupNNBAbYhVd3FxwY1c73SR+YgeNQPjWFWR5MZB7ynJZ2drEuPC1vSD5qnLCwJPiSSAIqMs0ZGY2gpDe7RxqFN23A+JjDfwayAyXc70pzGnzULCmKgz1Z3NLEkAAdBAKUmzvzA5XhLF2GyZA7yhrawItBylJSNIAIFhdm+sdnr2EQQi7X+6RKbukAizOfMmKWkS5QGnU6gNRA3r4WjImUVVA2cxoc6wE0qKlFJJFADYWAgSUGGmgb7MXeFp0IcPhFihSRqc+Tx2ewmJIFg37xppaBZ73hfj8prqlijVDvXkdGhp2UpCnHjfpHZlUpbf4RzEB1MTe7RPUGA4v4wyirBoeZq/KD6fbRfPQCoVoTUxDLFALmKY2Hn9tFOLnDbzHBfaBjHUyfJSksh2339Y7/MJX51QqwuGVMD1Kefu8T/lEY0iaiPJOYqBCSXHHlaKpqEzZyAlGjVRQPzgfGrTLnFOl6V6GDcBImrSSkOaE+W0ZRTRmNMfIky08MzdYUTsYhZJYhKaeJgPFSiPe1MXcE1DV+rQwy/GSlIEsSTpJA/uJht5YAeAxMtKVBiQX2+XSLpeBM4/05ZWpnYXbk9I1eXZEFKRrw2hKX95Qc0o2k83BaNBhcnly1apSEoJDEubO/XeDjbuwbPPsn9j5k1RcqkKQzaknvO9qigaHeG9kpehpp/qhRdaVFil+7Q8inI5jYLw5NSz8gsfl84rAmJopJUOaKHiwdvONE6DkyqVgJKNISnuWAf6ku/nCnF+w8iaucsrWFqUCgj8I0gaSCWWHBOxYttD9CZahxV3Sd24NIuloOygojyJGw4+O8axa+ATPPsf/wDHkxMoTZc0LmAHXLahPCFc8A35EA5t7F4mUtAlgTkzO66aMQCWUCWAYGrtTaj+rA+Stxz98xFRAbg8bGKaQ+TPIMgz/MZSzIRipkvQohUuYQtKWLFOmY42ZhHouVKw2NQpE2WlE++qUNGoDdIcpetXHyEWZpk0qayilKFpc6wkOUkE1O9WPrGZyXEdnipYLA6wkhfd95O+op/CrUK1o0ZzxNoLsNzDIl4ZQmpPaJSXcJNGVTUNn5fkbRoMjwSZcydNSwchhQhOoJLCgIYrULW09YlkmbieTKWOzxABVpUNAmIdSRMl6qqT3bmtKhjB6MEmV2k0FSklP/jN0sVFTEgsADRNg3pw/wAl8uMlTHxKpmL7w4CSbPUkejENFKJgFSxVsl2ryegD/GK5yHdaHUC2xcb1HpEJUlZIOkuaAAig6Gpc7kD5REfNLlTJZ3HrDJALvV+ettzCslrXPwEH4ySvWUBiW6DSNyskk3NyYAUnSa1PI5/SO+LzexMoMsgbN8YsQgnjoD9YtlpN2r8IEzfFdkmqFrJc0QopA3KlAMBFREhTjh3y6go7kCj8eUCJSHY2Nohh8UkuHBJqw69IvSjUDDT0ooXhuB5R1qWA8bGLi7eFIoE1uo4MNpdgZjOpelau6A7EMaeUClbSqe8S3rSNLjsqlzdSknSS3UU+Txn5w0qSjcOT4RRonYSkAJZtgB8vpAONnaCpwFAhvXeL0TgR6/AxfhMnXP1FLFgNxCuiizJcQEywFKtYRf8AzVHX0gZWQYk0CFADwjv+nsT+T4j9Yz0h0UTQsHck7xpfZ+fNEvSiUSfzGgHUk0gGXIQpjUKFQQeDE8Xiph94lXm/wjBzzCGxjPweHJ1TZ6lKeokpCh/yVT0eNVliMvVMQiW02YGbuqOm3eOpgCLvGLy6UvUxTqJFA1/sQXjsknJTqSj3vMg7U4iYSa7A9PRgwbMdqbecfKw4drU5jyvBSFywhgTMCu8kPvsWtTeNtleeL0vOCUAnSlKdYoOQVGOmMoXTG1Q8VhRZ/wDsfqIgcGNphHofpHcHOStLgUBZyBVrwUlixToNOn0eL4+yQA4dzVaX5AqfH78xEf4aaC6dKv8Akk26hvjDFRmbAN4xUtc0U0pPgf1gTHQCrFTE/wDkkLYbgBdee6SRHP4lCtQlrCiz9maLBFaA1NRa/jBpmThsB5j6RXiu0WGWJbbOkKI6hww8axTmktf+AAYnM5SEdqtYSlIck9TQDk9B0jzKdLXi8UvEK1qkCYFKVoUTpSBaWhWpgABRTgbvG3znAYWcoS52oF3SpIAAJDVSGob0a+8DJVLwRl6yUyV9wT0aimVqBZZLFuGUKvHM/Lg4ksxwyVvmmFBxZVo0JSsjsikaZiwVkLJ0hmA3LjjXyM3UshMyUETtAUEpWFUO9KEgjn8NITjAqOpI98KJFUJSsFSgXr7wcPRixZ4OwcxUpVZY76R2a21KCiSlwfdaoqLv0jhm+f49l2M+ySp0lwoKYJ1OUkOU95Jq4OovHxyxRUVCctqjSF3b3VPYEjbn0AGOzJaAlaEp2Tp7r6gLKVZydmuDXeCTjlEICZHvUUyisJo4fTVjXvaaNVniY+ScfpDALNsNOolErusHKS5Lfmq6iOWhXh8O71ALbuH6DYebQzxOZyxpZgTRQUuoLOAS99qtBS8RLmgpWShQ554PI8RHZ4XKSpqvzZm1oqMv8KTR7sHPpVm2jHe3uYFCDLCpoLDujQEEPUktrU4Bo7V8o3MzBIUdKh3bFN3PMZfG+xEpaGM1QV/aBXw1GgjrjGkC7MBk8shZmW68CC8Fmqu20lY7N2f1+EaAeyRlAlRIRZLEHbcjrCL/AEzMQh9QUp/dSOTyfGKayi7THhVQEQHOuSPvrFuEw00BKFpDAVU4bZvr6RUU33bjcRm7IKhNao8xCPMVHttRDag1N4drTCjM0qC0VpcfWHFlR7AJhAUwo/1h17PzAnWTMKAQA7ONQJvCTFJ7x6j5QVk2KHZLQoUIP7fOCXRbN3gcbLI/8hLfiNvUU9YK/ikfnT8I81wOPVIUFIJAN2q46vGh/wBT/wBg9BC5fJDiwmZJAUFMQ3FjzTmNJlUuSoa0JTwd6xjsJOCXNdPD1hhhsXoSa6Xjkb4sho1E2YjXpJBKg2keN6WieFwkxCSSVKDmhLsIy2CxSpajpOoEuQosfWNOfdL6km+nVeFKTa6BhsopNUpSOTYn9YyHtJikdqE6lAirHp4RoJc/uBR9Ds0AY2Xhl95YCTuq3lBGXQkzLYycQmrlKmdV3Jb1i3LfbbFSZgBX2ksd3Qe6Nu9qSNW27itoazsZJSFIooA2YVLXjGYpCNSpiUkJP4TseI28b0tae3ZZn8mZLC5q9JOydavikcwxl4+QwV2gY2T+LwIDmPFMLm06WzLppZiKDwEMsP7SL/GhJAGxYk9eka80KmetYzHypdCsPwKkDq0J8yzYmUpUpJAsVK093glL1enxjzmf7RTph7PDyxqLmpFEi5qQI0/sLlGLVMXOnrKZahoWgzAg2NNKUlQu4Yo5c0hSTeodP2aPCZMpSlrmaNKkglyrUGY2FhQ34EVDIVpCgkoYkk99RccF3DClI1Tgs3eazkqbxUYjPUEirE7CwHkL/fnj5IKn+/v4AzGXYObLXqWAzFTkBQYEF6lj6v5xZgsUuasKcrCTqUCzOxDswAoeH3vDfEIZKlKJJAJL7lmSk+Zt1henBdhL1UOkajUp1MzpLXINnu/SOJeOXQJ0cl4mWlE1M1ZQjUKLAOlWqi0lN0m3Ny4gTEArWFSpssoAc1V2gS2pJ3O58ADeKsSsYlR7SUAggF1LNFbaCQ6uGdqkOCRAuHImTUiVKdyoFakp7qgl7BRLMQCA/wBI0RRVilnEFKpkpMxYOkrSFalsLNc0cuajpB8+ZKSQAe6GZn71A3kzeMW4DDoWlaFBC2UBRI0mnWpbVfraIYzCJSrtPdo2tKRQuW1A2DMHDW6x2w+nrCGTl48KSyqflCXfwU2x4iSZzlgAnqf0uY6hM4B0lMwDcU+FvjERidljTWxHy2jfh8sR9NSDcayN9L+XT1hRmGDZ1AG9Q1vhaHjgjceH6WiCkHY+cErA82z/ADdAaWkhRJqGSofNx6QvwuZaFETC4Nm2hr7aZAmXMTiEKJ1qYo0UBvqdIYefrCKZg1roiWpRqO6CfjYVgw0SVDqhAI8RCbPC2hT7sU+O48IKyrC4hCu9LWzMxY0FmbzirN0iZL6gv1BFwR5RHTElTFWNQ1X5+UV5ZNAHecu4AHNKmK5qyoV4HwiiSWAFXBcRRY/VkUxi1RtFX8jn8fGCF4qeJKFghrKN6ws7Zf5h6n9Yzi2yk2bKXIQxo5AdxbrEMWlJZ0Ang028IYjKiEuVMRXp1iqTI1BSnfYP03jiabOcXa5TgqSXB2PHjBMrOf6uo2IYDiOyUS3qQpTOALEeMSkTpEsmWgalEsBw9WeGpMLOzsSvUHA7NXvRXj8EmYEGWTpuzkAi1RDSRgXlsQAqyt3EDrmBCuzLBhQC3lFJ12CZmMXLIUdXdHMDSgStCjZ/Vo0GNkJmOAxIG+xjuB9nklIXNo1dIp5mNYPLHZkc1xR1FA5aL0K7oq7/ADjuJldpOXoSSHoACaPeGOFyJUzQtwhLlwxdLOKg9esaNrC7O+xOQjFYppsqauSj3jL0ABWwUpZAA6A6rNHuYmpHdC2CB7tAwpxt4RnfYzLzh8MJYxAWX1MEpKUE1KXSAS/9x36RoHqO0Ln8NOlQAfe9Y2btYS3ZMqURulJNPzKJ2ANj1NIigAOog/8A6tZ+eNrxZLVqUFdWT/tbvK8xTzgTGrUJRKCxAKhv7pBAIJsz2rSMmr0RYtGtgXcKctyKVFyA4/WKc/Hc7xABqQ+9dJ400JPgPGF8rPVd1UsaySxfSnU4UEuo2Lt5Bt4U5p2k0rIWFoCNI/MzEkEMWIGpjakYzlBKvY0cweNSUpVJK9IJSpVEhBId1Ag6wAkAXu5FoEzdalfwqmEsSllMxIXqKUrSCClKdOsWBD0bdoTYbBpJXIM7SpRTpAq+5FwATT/jAGbYiYSqQjUGHZpG5FQHPm/nGS8a6iPkbPJ8xkJnGWlTrWGYkOFB1FhcpKa22EP5yXBTYkUePHpGdrw/ZplCXNnSgAVkUBT+BJDFQ2JLvHo2Se00nFSUkq0TNWkoLOFMSOjEb9I7PGqjTE0GSkUJl90i6NnFwON4vlYl6qFDvcRTOSQQtI6KHhv49N4rWspU6fxXSaV6PzxDtxJCVSQbU8Cw9LCB5iFCwHqp/QkxZLUklqpPFv2ixdL167xakAqm4vbUkHg6xAk6eu4Mr4/pDubICgxAVCyflKPwkpPi/wADESbEJcUuafwgdUaTGSzPCpkEHtCszSaKrarvTct/iN1My+Yh2USD+UB/R39IFXJKh+FZ3CnDngs/3zGfJrsadHmJWAtrgk32isqZVqPBOZ5ZOQtQXKINxpBKXf8ACePjF8nALXXQ1LGkaS+xrYxws9IQpqpNxx/mOfwuF4PrFOFw0yWS6aWpUNE9Cv8A1/AxzcWmCNjhstRiCArELVRykd31hlIygy0GWDc0JuBvFkmVIwiikEkqYB7+EE46QZqW1FI3a/rGXNvoxZlc3MqRRKNUwC5rSB/ZvBGerUFJSpKgopbboYMn+zqVKUETiSb6mJ6mHWWZTIkJe5aqyW/xDugsJEtu6Pe34HELMTkDkrMx1GrkUiclU5U0qQvTKemoOVUi3Oe9LIUspDXFIKcgEmFy4dqSZjpAYgO3rFWbZmhK0oqobpD1284CRJmLklSlEPajUFn8YMyXBhP9QqClkGh/DyxNjGl0hl+CkpT30IYqFQxBbqDBSZySoBaVByAW1OegG52iC1qXZxW7gp+EEZXOMuajR31mg1WD7t4RndsRusIoISmWiUUJanj/AHH83jBIDAAPqWWJaw3biAws3Nf13aLsZjUyJS8QssJSVO3NPd6vpSBy0dfbpFDIJd0pPugJ8HYk/H4QmzPN5KEakqlgLKkqJYd4Bqvvem/nXK+2f/yQiWpKcIRMT2RdTEALWlHZ3/IASRyptjHm0rtJ41TJp0I95ayS2p2ZN1El6CLk8wqj0/L5k/X2xWky0AqJQUKfYBhVySOKRyXgxJL/AMUUm4BdJcOQ7KNHeh5rA2Q4/D4eQhcpLCcSiWpZU6+yLKWEn3dShVLl+BtTjlJVrMxYdbk0L13Dj4RwyWA8C1YhQP8A9jsld8aSWc7jSpIBu5qbkvxGSzjNzJJTKQmXq94hIqk1ZyO94xpFy0LPahboLAkg0YAHS9a1gbMcDJWOxUmjuoKUQoAU1JSAWL+UEWr+wr085SpFT3k/H94d5XhdGkgnWDq1VFiCG4/aLMwyAJUjQCZKkkpnB+8oGqVCyVJNCnisGSJJcDe0dLfJYOTHWLz2aoypiWC5YUFB+7MCtJqG7pBRet7bQZPz7UZegFgDrSrY006SD47DaFIwagly17bnqIr0Nsx6xVt9kD3F5wolKpdCzFKmILGhp4mO4jPpqmdCLMQ5rwRuDfmFMviOTpZPSKugGOFzpaKNqTsCagcBX6vE53tjhkA9tqQsbDvAh7pIF2qxY8PClSglPeLCFvtDlxVKXpbmvHSBNDRtU5vIUWEwe7rH9yWunlmLi4aBp2Klv31JYsQvUACCzMrqSKWrHkknGnToOw7pBa31jonkp0uQnZLlubWhOBXA9VzbAFaXCqpcjg0t4xksalQCSBV7/wBvhvCXJM9nSpstQUpaR3FJu6Hty42e1rEw5zNYpiZaFaSdM1DF0HZSR+VX3vE0KqIpnExZ2x5hejNJJUACx609YN7ZHCoiUmvYj0LMcGmb3lBtgobP15iWImBCPAU6naJrmoRLOpTpAc8Gl4Q5ZmCpyiqyE0D/AHeOSKTdEifL0YiVMmTZktRYEgAuCon1aHc3DHEpRMTN7gIJltuLpU1YNWkmwtzHZWFN3AVyB8+YqTFZzEzkBLJU8zZHTknYQJLE1v6hQeSARC3PFTpU0lAS6khlEXY1B9YHSMVNDLWEpPA+m8aRdodBKsYqZRKO7sSQLGJTVAB1AdBv57iAE4ZUslPaKrzV+oAtFpAFVHUeNh+sTJ6B8rELUHFB6Dyi/IgszwmWplH3lEA6UuHIBo5sPGAJkxSyw/YQ89nsKEqe4TUvufv6RNgbA4lKGUSAkOp/ADbo705EYH2o9o5syTMlqcoXMJA4cukHkBj5t5MPaHF61EAuEhvEkuo+tPKMtmslaqJIarvyLAcPWLhJ2NGanBwCY4mnlH0wKSQFJIdi3jBcrCdqSSQiWmq1Gyf1J2EdfSNQnDGdiZSMOJbmUpRQt2CUrLrCjw4BDdb0bUYPAploTLmGYtiSFUCSeEmqgKWPjGVVn65emXIGiWmwIBKv7ldY0uQ5utUsmYlYJDONOhVbgPqCmpxGPkToljbD4kUl0lKUT2dCAkgjvuaAAkW5tAAyv+HUUgFRV3tbOZj/AIgau7QMib3jrqGYau8wPBU5gnLMdMma5U0r/oqeUpLpdKgO6VO/4QwDChd3DZ+PMJ7LchwM2WZgnN2M2pQ/eBqygCBpWOl6gx9LSmWpSApKq0OxTsWv5QcJh6+pPqYGxDXUAoC4PB3HgfrGl2xWWyqmpA6sTBE2WghmSH/Ezn9YCXKYakMRwdvAnaPpc0cN1Bf9YtPj2Ionyyg0UFJ2IB+u8fIxI3guYpKkkFajwBpodvGESUKBOo+UVY0Fy8UgqYkJ+Ri+fj5LMtQZ9B6E7Hh4xmcSFJX3TRW30hZi18b38opFqJf7VZeJU3uBkEOnfxinJcIqctKHYCpPAgefNUUhJLpu3FNo0PsWgdmsvXUAzbNzDfQ3iH2Ay6XKDIAHJNzBAXpLlLg0I5EdQm3EQmTwn3iABzENGZnvaFKUo1AAOpnYO0Dfznp8I1GGkYfFpUCl9BFiQ7702uIs/wBJ4f8AKr/kYzcLHnsLz3NwZTAe9cfSFWATi1AGW6U7CgDeG8aPD5bLoVJCiOeYZYWWjvajtQDcxyp0SjJ47EYxLJGoDdTD7EbCSkIQE1JAYk3JgebNS7Eiv4bk+QiOJxDUUdNHc0+cKTzRA2KZc0k10BvM1PwaBcbNYGoHG5PgIDlYxMkKDlbkkqLAl4Em5hrrp08Emrfe0VF4FEjiSSQlJf4/tFU1hfvK42/eIqmmya8/5i3DSW75vt+sAF2Gk6Q34jfp0h5IZGGUo0UshIHq/wAAR5iFKUE+J348YvzCf3JQdwE6vU/qDDQwHETaE/dYWTJ45+EW4maSNKaVqdoEXpH9xjSEaGinESu1IbSNJqo7Jr5+ULszxSlMhKSiSiyTQqP51ck/CHCEcjy4guTJBBBDiNU6ZSlRkMFNCV61S+0Ca7sG5aNThc37RIKU7W4MEzcKkpUlgAq7C8DL/phkpAHH+IU5WsBuyqdOWSaXHdHhD/KFHs6kAE90bnn4xnVqUSkqHPxhlkOIR3h3iuzNQChfoHPn5REbEPk8C0V6mURcER1MQnCoLPAnpJQhBSdIUzWetP2tEJiSmzV8W8OkFTUu3O0dQAQxi5ALFYhaVVYfUQrn5kiYolCnq0aUyWoztb/MYbNTLlTlFI0g1KWsbQoDiSzWYFFI1d4F26QsxSQ4I82jk1YKu6ABzFS1OWjZI1QMmbdPzhrlmaow8pgCtai5egGwHWFYQzuIiSOIsbVj6b7RTVAsyQ237wAicpQ1KWVHqXgIG422iWAcrCRV9oh9Cawf5FmhkzNQsaEdP2jZfz5H5vgY85IKSxHmPlFv8QqM2yGjRZdnGILSyo2JNnHnDSdj54S2sEnfeEGDStE4aksT3S+4jSJkAF99oxlVEsMwEyVhZeqap5qg6t1E7DwiqVOXiFqmTKJI0Jl8Dkn80A5isJSSPea/XaO5LNAkpD11F35eM/62L0RzHKiQdJpwbjwMC6LBm5MP0zYSTUusgE34sIlCTLJEp/AX6wchi1PCKpKQGFth8YCxGcJqlJrqbxFLedPIxajYxjOReoTueg5+ELVzgQNuYivFaySpN9n9BEZktNyG6P8AONUqAiFv0SPu28HTpksSUBITqYgnf3qk0psB08YXnvdAPtokoAsBFxlQyKE3MFSVNFY4jqpgSKltg/gYQH2In6UlTKLbAOfKOIUlYBfZ2hRm0yZNSlMpwA5KramPw5izL8LiKBZBT/dduhu8U1SKoYZihkJIqX+hhX7M5mRMmJ0vMmlOk7JYKcnoBXrDDN8Q6dFlXA52cQPg8JIlDUpQJ3JNtjSJi+w9GnQqLrhoowk5K0BSHKSaEhnHIB2iUyZptb94TjRBdsD9/COWPQ28fv6x9KT3ehrHQlwQafd4bAtBeljsdo889pJv9cCfL0r/ABEGhFgetN43shZsoRT7Q5TLxElQ0p7QDuE0LiwccxUOxxdMyM3DSlJpp8RSF68KiqWqN4llmBmBLLBSxZjEMdiSg6W8zFeyhbMSS44gZALsx8IOmoOl02P20H5DhKKJvbwi+WF3gBIl6nQQWu52gvJpKZSytawEgU6k7CDsZI5hFiE9mt7g7GJ+rBdjLG4hCiSl2gTWY7IUFBxFmiIaEa1ShMVKKSCRVxsOIZIW4eEns1h1Ot/dFA0M57FxVxGEoViIYNnM7TLO5JYfWAspxTnTbevME5j2bAzKtYP9IXKxYUGlpYpL+UWo3ChrqjTvvC8Tg5O7/CJSsQVSnFTbw5jOTsQrtVKHujujgtc+sZeOPZMUayWhRI1Npb4wDisBJJBQNLH8LpqOn6QxkYhKkdo9Gan6cwsX1N+YPEm3bKPpyi9L+UUmW5Ymvyjqiw69IiolIbcxqItCxYWEcC94pNA28SCoLAJRyaRxS5alPQlNi+5FWgXErJGnaBDKi1g6Gq5e4iK55SGF4Cwc8hTGxi7G2cMTs5YepirQFUjDaSZ0wuomj7DiFftTL/qJVpZJSwPV6vB0okuVrBJBAS4Ux6NSOzZXay+zWK/hL1Ck2FeRSIWSspYy/wBj85DSsLp73fJUTtUgDr+kaPFyXCgC3nuI89wOEWlYmy1EFJo4Ygj5xs8tnns0pNVVKj5v8zFyaFJDfAl5aQaECv7x1BqRZxAmGxDFhcxbrexqIzd9kHy1Mx2ND4xJGIHuqsRRTfQRSsu42NoqSpm3D77dISYCzETGJBvCfPZQUhxQg/CLM2zMFSu4UkEu54+cLkY4rSQI0SrS0CSnAZIYG5N/HpB2QTNEwoI94GvhA8oPFstTKSeDDsY0xVTGdzdY1gcQ3xuNAVoTXn4uIVYzDhVRY/CKi6ehEhgphKmAJ2oIZ/wsz8p9DDLKcvTLSCR3iN2p6Whho/t+MRJ28By0GweeqQnTpfhVo+XjFLQsGjn16QvwlfIn5xzGKOl9x+sTJbRLIzgpKg6riIFWlKilVTRgI+xJdNdgCPGKJZ7o++YaWFIvy7GFBNwlV+nWB8SoggXAF/E/4iGGqVPuIlNH0iugGHs8iYV6UqOkVU9fhzGix+ECUanYi3BJgX2RlgIWoCpUKwzzxLyvMfNo55u5kN6JEEXJ/wARxS6vzBCB3fX4WivEIHZp6v8AX9ItBYHNxSQCoF2p58QRl6FFIUoCo+zGcyqWFTUpVVJUXFdo2aEBIZIAHSNVBFPARcmOdnBswQMBQw2TYLMQNoRYpAKjqLef0h5iT3T4QnxuGR2btXziF2UgJOkGi7HYNGhTLDhRDm46QnyOUkrU4BYbw+VBPsJMrZyTzt4wZhgRZ4pkCvlE5SjCokb4Fyr72iyaplEiFWWLOs1NIZrEUvgDq1+sUKUQXG8Wt8o5LFW6xDjQhJjMvVOMwkCgc/tGKGpDgONvSPWsOkBNI890ATCNnjWLwuLFMrFKT4QepZUlxT6RbjcMgTEskRXOhumUD4RB1nehcnrBWFld5iHSTUR9gQ9+fpDCUO8R4RMmKw8KJ3aOevrHJMXenpGdk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5167261" y="2636520"/>
            <a:ext cx="4993507" cy="4065270"/>
          </a:xfrm>
          <a:prstGeom prst="rect">
            <a:avLst/>
          </a:prstGeom>
        </p:spPr>
      </p:pic>
    </p:spTree>
    <p:extLst>
      <p:ext uri="{BB962C8B-B14F-4D97-AF65-F5344CB8AC3E}">
        <p14:creationId xmlns:p14="http://schemas.microsoft.com/office/powerpoint/2010/main" val="383471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holy bas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5455" y="1120457"/>
            <a:ext cx="5742305" cy="37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850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7740" y="775038"/>
            <a:ext cx="6096000" cy="4647426"/>
          </a:xfrm>
          <a:prstGeom prst="rect">
            <a:avLst/>
          </a:prstGeom>
        </p:spPr>
        <p:txBody>
          <a:bodyPr>
            <a:spAutoFit/>
          </a:bodyPr>
          <a:lstStyle/>
          <a:p>
            <a:r>
              <a:rPr lang="en-US" sz="3600" b="1" dirty="0" err="1">
                <a:latin typeface="Open Sans"/>
              </a:rPr>
              <a:t>Boswellia</a:t>
            </a:r>
            <a:r>
              <a:rPr lang="en-US" sz="3600" b="1" dirty="0">
                <a:latin typeface="Open Sans"/>
              </a:rPr>
              <a:t> </a:t>
            </a:r>
            <a:r>
              <a:rPr lang="en-US" sz="3600" b="1" dirty="0" err="1" smtClean="0">
                <a:latin typeface="Open Sans"/>
              </a:rPr>
              <a:t>serrata</a:t>
            </a:r>
            <a:endParaRPr lang="en-US" sz="3600" b="1" dirty="0" smtClean="0">
              <a:latin typeface="Open Sans"/>
            </a:endParaRPr>
          </a:p>
          <a:p>
            <a:endParaRPr lang="en-US" b="1" dirty="0">
              <a:latin typeface="Open Sans"/>
            </a:endParaRPr>
          </a:p>
          <a:p>
            <a:endParaRPr lang="en-US" b="1" dirty="0">
              <a:latin typeface="Open Sans"/>
            </a:endParaRPr>
          </a:p>
          <a:p>
            <a:r>
              <a:rPr lang="en-US" sz="2800" dirty="0">
                <a:latin typeface="Open Sans"/>
              </a:rPr>
              <a:t>An </a:t>
            </a:r>
            <a:r>
              <a:rPr lang="en-US" sz="2800" dirty="0" err="1">
                <a:latin typeface="Open Sans"/>
                <a:hlinkClick r:id="rId2"/>
              </a:rPr>
              <a:t>Ayurvedic</a:t>
            </a:r>
            <a:r>
              <a:rPr lang="en-US" sz="2800" dirty="0">
                <a:latin typeface="Open Sans"/>
              </a:rPr>
              <a:t> herb also classified as a </a:t>
            </a:r>
            <a:r>
              <a:rPr lang="en-US" sz="2800" dirty="0" err="1">
                <a:latin typeface="Open Sans"/>
              </a:rPr>
              <a:t>phytopharmaceutical</a:t>
            </a:r>
            <a:r>
              <a:rPr lang="en-US" sz="2800" dirty="0">
                <a:latin typeface="Open Sans"/>
              </a:rPr>
              <a:t> (H15; Europe) which appears to be quite anti-inflammatory, helpful </a:t>
            </a:r>
            <a:r>
              <a:rPr lang="en-US" sz="2800" dirty="0" smtClean="0">
                <a:latin typeface="Open Sans"/>
              </a:rPr>
              <a:t>against </a:t>
            </a:r>
            <a:r>
              <a:rPr lang="en-US" sz="2800" dirty="0" smtClean="0">
                <a:latin typeface="Open Sans"/>
                <a:hlinkClick r:id="rId3"/>
              </a:rPr>
              <a:t>osteoarthritis</a:t>
            </a:r>
            <a:r>
              <a:rPr lang="en-US" sz="2800" dirty="0">
                <a:latin typeface="Open Sans"/>
              </a:rPr>
              <a:t>, and may help cerebral edema. </a:t>
            </a:r>
            <a:r>
              <a:rPr lang="en-US" sz="2800" dirty="0" err="1">
                <a:latin typeface="Open Sans"/>
              </a:rPr>
              <a:t>Boswellia</a:t>
            </a:r>
            <a:r>
              <a:rPr lang="en-US" sz="2800" dirty="0">
                <a:latin typeface="Open Sans"/>
              </a:rPr>
              <a:t> </a:t>
            </a:r>
            <a:r>
              <a:rPr lang="en-US" sz="2800" dirty="0" err="1">
                <a:latin typeface="Open Sans"/>
              </a:rPr>
              <a:t>serrata</a:t>
            </a:r>
            <a:r>
              <a:rPr lang="en-US" sz="2800" dirty="0">
                <a:latin typeface="Open Sans"/>
              </a:rPr>
              <a:t> appears to have preliminary evidence for anti-inflammatory joint </a:t>
            </a:r>
            <a:r>
              <a:rPr lang="en-US" sz="2800" dirty="0" err="1" smtClean="0">
                <a:latin typeface="Open Sans"/>
              </a:rPr>
              <a:t>disorders</a:t>
            </a:r>
            <a:r>
              <a:rPr lang="en-US" sz="2800" dirty="0" err="1" smtClean="0">
                <a:solidFill>
                  <a:srgbClr val="FFFFFF"/>
                </a:solidFill>
                <a:latin typeface="Open Sans"/>
              </a:rPr>
              <a:t>disorders</a:t>
            </a:r>
            <a:r>
              <a:rPr lang="en-US" dirty="0">
                <a:solidFill>
                  <a:srgbClr val="FFFFFF"/>
                </a:solidFill>
                <a:latin typeface="Open Sans"/>
              </a:rPr>
              <a:t>.</a:t>
            </a:r>
            <a:endParaRPr lang="en-US" b="0" i="0" dirty="0">
              <a:solidFill>
                <a:srgbClr val="FFFFFF"/>
              </a:solidFill>
              <a:effectLst/>
              <a:latin typeface="Open Sans"/>
            </a:endParaRPr>
          </a:p>
        </p:txBody>
      </p:sp>
      <p:pic>
        <p:nvPicPr>
          <p:cNvPr id="12290" name="Picture 2" descr="Image result for Boswell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755" y="1987676"/>
            <a:ext cx="4302125" cy="314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897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NUTRIENTS</a:t>
            </a:r>
            <a:endParaRPr lang="en-US" dirty="0"/>
          </a:p>
        </p:txBody>
      </p:sp>
      <p:sp>
        <p:nvSpPr>
          <p:cNvPr id="3" name="Content Placeholder 2"/>
          <p:cNvSpPr>
            <a:spLocks noGrp="1"/>
          </p:cNvSpPr>
          <p:nvPr>
            <p:ph idx="1"/>
          </p:nvPr>
        </p:nvSpPr>
        <p:spPr/>
        <p:txBody>
          <a:bodyPr/>
          <a:lstStyle/>
          <a:p>
            <a:r>
              <a:rPr lang="en-US" dirty="0" smtClean="0"/>
              <a:t>Vitamin C </a:t>
            </a:r>
          </a:p>
          <a:p>
            <a:r>
              <a:rPr lang="en-US" dirty="0" smtClean="0"/>
              <a:t>Vitamin D3</a:t>
            </a:r>
          </a:p>
          <a:p>
            <a:r>
              <a:rPr lang="en-US" dirty="0" smtClean="0"/>
              <a:t>Vitamin B6 &amp; B12</a:t>
            </a:r>
          </a:p>
          <a:p>
            <a:r>
              <a:rPr lang="en-US" dirty="0" smtClean="0"/>
              <a:t>Magnesium</a:t>
            </a:r>
          </a:p>
          <a:p>
            <a:r>
              <a:rPr lang="en-US" dirty="0" smtClean="0"/>
              <a:t>Calcium</a:t>
            </a:r>
          </a:p>
          <a:p>
            <a:r>
              <a:rPr lang="en-US" dirty="0" smtClean="0"/>
              <a:t>Zinc</a:t>
            </a:r>
          </a:p>
          <a:p>
            <a:r>
              <a:rPr lang="en-US" dirty="0" smtClean="0"/>
              <a:t>Iron</a:t>
            </a:r>
            <a:endParaRPr lang="en-US" dirty="0"/>
          </a:p>
        </p:txBody>
      </p:sp>
      <p:pic>
        <p:nvPicPr>
          <p:cNvPr id="5" name="Picture 4"/>
          <p:cNvPicPr>
            <a:picLocks noChangeAspect="1"/>
          </p:cNvPicPr>
          <p:nvPr/>
        </p:nvPicPr>
        <p:blipFill>
          <a:blip r:embed="rId2"/>
          <a:stretch>
            <a:fillRect/>
          </a:stretch>
        </p:blipFill>
        <p:spPr>
          <a:xfrm>
            <a:off x="4992052" y="845408"/>
            <a:ext cx="6727508" cy="5039137"/>
          </a:xfrm>
          <a:prstGeom prst="rect">
            <a:avLst/>
          </a:prstGeom>
        </p:spPr>
      </p:pic>
    </p:spTree>
    <p:extLst>
      <p:ext uri="{BB962C8B-B14F-4D97-AF65-F5344CB8AC3E}">
        <p14:creationId xmlns:p14="http://schemas.microsoft.com/office/powerpoint/2010/main" val="350731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STRESS REDUCTION</a:t>
            </a:r>
            <a:br>
              <a:rPr lang="en-US" dirty="0" smtClean="0"/>
            </a:br>
            <a:r>
              <a:rPr lang="en-US" sz="3600" dirty="0" smtClean="0"/>
              <a:t>Stress causes physical pain. It is vital to keep it under control</a:t>
            </a:r>
            <a:endParaRPr lang="en-US" sz="3600" dirty="0"/>
          </a:p>
        </p:txBody>
      </p:sp>
      <p:sp>
        <p:nvSpPr>
          <p:cNvPr id="5" name="Content Placeholder 4"/>
          <p:cNvSpPr>
            <a:spLocks noGrp="1"/>
          </p:cNvSpPr>
          <p:nvPr>
            <p:ph idx="1"/>
          </p:nvPr>
        </p:nvSpPr>
        <p:spPr/>
        <p:txBody>
          <a:bodyPr/>
          <a:lstStyle/>
          <a:p>
            <a:r>
              <a:rPr lang="en-US" dirty="0" smtClean="0"/>
              <a:t>Goal is REST AND DIGEST  vs. FIGHT OR FLIGHT</a:t>
            </a:r>
          </a:p>
          <a:p>
            <a:r>
              <a:rPr lang="en-US" dirty="0" smtClean="0"/>
              <a:t>Acupuncture</a:t>
            </a:r>
          </a:p>
          <a:p>
            <a:r>
              <a:rPr lang="en-US" dirty="0" smtClean="0"/>
              <a:t>Mindfulness techniques</a:t>
            </a:r>
          </a:p>
          <a:p>
            <a:r>
              <a:rPr lang="en-US" dirty="0" smtClean="0"/>
              <a:t>Biofeedback</a:t>
            </a:r>
          </a:p>
          <a:p>
            <a:r>
              <a:rPr lang="en-US" dirty="0" err="1" smtClean="0"/>
              <a:t>Cranio</a:t>
            </a:r>
            <a:r>
              <a:rPr lang="en-US" dirty="0" smtClean="0"/>
              <a:t>-sacral Therapy</a:t>
            </a:r>
          </a:p>
          <a:p>
            <a:r>
              <a:rPr lang="en-US" dirty="0" smtClean="0"/>
              <a:t>Supplements -- </a:t>
            </a:r>
            <a:r>
              <a:rPr lang="en-US" dirty="0" err="1" smtClean="0"/>
              <a:t>Ashwaganda</a:t>
            </a:r>
            <a:r>
              <a:rPr lang="en-US" dirty="0" smtClean="0"/>
              <a:t>, Holy Basil &amp; </a:t>
            </a:r>
            <a:r>
              <a:rPr lang="en-US" dirty="0" err="1" smtClean="0"/>
              <a:t>Rhodiola</a:t>
            </a:r>
            <a:endParaRPr lang="en-US" dirty="0"/>
          </a:p>
        </p:txBody>
      </p:sp>
      <p:pic>
        <p:nvPicPr>
          <p:cNvPr id="10242" name="Picture 2" descr="Image result for Ze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9534" y="2629535"/>
            <a:ext cx="2677557" cy="3448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72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natturabio.com/wp-content/uploads/2015/06/Ashwagandha-for-Diabetes-87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2395" y="800100"/>
            <a:ext cx="8286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428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75213" y="233844"/>
            <a:ext cx="10515600" cy="1325563"/>
          </a:xfrm>
        </p:spPr>
        <p:txBody>
          <a:bodyPr/>
          <a:lstStyle/>
          <a:p>
            <a:r>
              <a:rPr lang="en-US" dirty="0" err="1" smtClean="0"/>
              <a:t>Rhodiola</a:t>
            </a:r>
            <a:endParaRPr lang="en-US" dirty="0"/>
          </a:p>
        </p:txBody>
      </p:sp>
      <p:sp>
        <p:nvSpPr>
          <p:cNvPr id="6" name="Content Placeholder 5"/>
          <p:cNvSpPr>
            <a:spLocks noGrp="1"/>
          </p:cNvSpPr>
          <p:nvPr>
            <p:ph idx="1"/>
          </p:nvPr>
        </p:nvSpPr>
        <p:spPr>
          <a:xfrm>
            <a:off x="375213" y="1559407"/>
            <a:ext cx="7507147" cy="4274233"/>
          </a:xfrm>
        </p:spPr>
        <p:txBody>
          <a:bodyPr>
            <a:normAutofit fontScale="92500" lnSpcReduction="10000"/>
          </a:bodyPr>
          <a:lstStyle/>
          <a:p>
            <a:pPr marL="0" indent="0">
              <a:buNone/>
            </a:pPr>
            <a:r>
              <a:rPr lang="en-US" sz="4000" i="1" dirty="0" err="1"/>
              <a:t>Rhodiola</a:t>
            </a:r>
            <a:r>
              <a:rPr lang="en-US" sz="4000" i="1" dirty="0"/>
              <a:t> </a:t>
            </a:r>
            <a:r>
              <a:rPr lang="en-US" sz="4000" i="1" dirty="0" err="1"/>
              <a:t>rosea</a:t>
            </a:r>
            <a:r>
              <a:rPr lang="en-US" sz="4000" dirty="0"/>
              <a:t> is a </a:t>
            </a:r>
            <a:r>
              <a:rPr lang="en-US" sz="4000" dirty="0">
                <a:hlinkClick r:id="rId2"/>
              </a:rPr>
              <a:t>Traditional Chinese Medicine</a:t>
            </a:r>
            <a:r>
              <a:rPr lang="en-US" sz="4000" dirty="0"/>
              <a:t> and Scandinavian herb touted to promote physical/cognitive vitality. It appears to be proven for reducing fatigue and exhaustion in prolonged stressful situations. </a:t>
            </a:r>
            <a:r>
              <a:rPr lang="en-US" sz="4000" dirty="0" err="1"/>
              <a:t>Rhodiola</a:t>
            </a:r>
            <a:r>
              <a:rPr lang="en-US" sz="4000" dirty="0"/>
              <a:t> is also neuroprotective and promotes longevity in preliminary evidence.</a:t>
            </a:r>
            <a:endParaRPr lang="en-US" sz="4000" dirty="0"/>
          </a:p>
        </p:txBody>
      </p:sp>
      <p:pic>
        <p:nvPicPr>
          <p:cNvPr id="3074" name="Picture 2" descr="https://media.licdn.com/mpr/mpr/p/3/005/078/1ee/02bc7f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4404" y="4406779"/>
            <a:ext cx="3958582" cy="222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292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SLEEP </a:t>
            </a:r>
            <a:br>
              <a:rPr lang="en-US" dirty="0" smtClean="0"/>
            </a:br>
            <a:r>
              <a:rPr lang="en-US" dirty="0" smtClean="0"/>
              <a:t>A lack of sleep can wreak havoc on your body</a:t>
            </a:r>
            <a:endParaRPr lang="en-US" dirty="0"/>
          </a:p>
        </p:txBody>
      </p:sp>
      <p:sp>
        <p:nvSpPr>
          <p:cNvPr id="3" name="Content Placeholder 2"/>
          <p:cNvSpPr>
            <a:spLocks noGrp="1"/>
          </p:cNvSpPr>
          <p:nvPr>
            <p:ph idx="1"/>
          </p:nvPr>
        </p:nvSpPr>
        <p:spPr>
          <a:xfrm>
            <a:off x="838200" y="1825624"/>
            <a:ext cx="6195060" cy="4796155"/>
          </a:xfrm>
        </p:spPr>
        <p:txBody>
          <a:bodyPr/>
          <a:lstStyle/>
          <a:p>
            <a:r>
              <a:rPr lang="en-US" dirty="0" smtClean="0"/>
              <a:t>Relaxation apps (e.g., Relax Melodies)</a:t>
            </a:r>
          </a:p>
          <a:p>
            <a:r>
              <a:rPr lang="en-US" dirty="0" smtClean="0"/>
              <a:t>Mindfulness techniques</a:t>
            </a:r>
          </a:p>
          <a:p>
            <a:r>
              <a:rPr lang="en-US" dirty="0" smtClean="0"/>
              <a:t>Use white noise machine </a:t>
            </a:r>
            <a:endParaRPr lang="en-US" dirty="0"/>
          </a:p>
          <a:p>
            <a:r>
              <a:rPr lang="en-US" dirty="0" smtClean="0"/>
              <a:t>Adjust room temperature </a:t>
            </a:r>
            <a:endParaRPr lang="en-US" dirty="0"/>
          </a:p>
          <a:p>
            <a:r>
              <a:rPr lang="en-US" dirty="0" smtClean="0"/>
              <a:t>No blue light (</a:t>
            </a:r>
            <a:r>
              <a:rPr lang="en-US" dirty="0" err="1" smtClean="0"/>
              <a:t>tv</a:t>
            </a:r>
            <a:r>
              <a:rPr lang="en-US" dirty="0" smtClean="0"/>
              <a:t>/phone) one hour before </a:t>
            </a:r>
            <a:r>
              <a:rPr lang="en-US" dirty="0"/>
              <a:t>(</a:t>
            </a:r>
            <a:r>
              <a:rPr lang="en-US" dirty="0" smtClean="0"/>
              <a:t>blue light reduces melatonin production) </a:t>
            </a:r>
            <a:endParaRPr lang="en-US" dirty="0"/>
          </a:p>
          <a:p>
            <a:r>
              <a:rPr lang="en-US" dirty="0" smtClean="0"/>
              <a:t>Warm shower before bed </a:t>
            </a:r>
            <a:endParaRPr lang="en-US" dirty="0"/>
          </a:p>
          <a:p>
            <a:r>
              <a:rPr lang="en-US" dirty="0" smtClean="0"/>
              <a:t>Supplements -- Melatonin &amp; </a:t>
            </a:r>
            <a:r>
              <a:rPr lang="en-US" dirty="0" err="1" smtClean="0"/>
              <a:t>Ashwaganda</a:t>
            </a:r>
            <a:endParaRPr lang="en-US" dirty="0"/>
          </a:p>
        </p:txBody>
      </p:sp>
      <p:pic>
        <p:nvPicPr>
          <p:cNvPr id="11266" name="Picture 2" descr="Image result for sleeping ze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195" y="2270442"/>
            <a:ext cx="4074277" cy="3596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978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 Management</a:t>
            </a:r>
            <a:endParaRPr lang="en-US" dirty="0"/>
          </a:p>
        </p:txBody>
      </p:sp>
      <p:sp>
        <p:nvSpPr>
          <p:cNvPr id="3" name="Content Placeholder 2"/>
          <p:cNvSpPr>
            <a:spLocks noGrp="1"/>
          </p:cNvSpPr>
          <p:nvPr>
            <p:ph idx="1"/>
          </p:nvPr>
        </p:nvSpPr>
        <p:spPr/>
        <p:txBody>
          <a:bodyPr>
            <a:normAutofit lnSpcReduction="10000"/>
          </a:bodyPr>
          <a:lstStyle/>
          <a:p>
            <a:r>
              <a:rPr lang="en-US" dirty="0" smtClean="0"/>
              <a:t>TENS Unit </a:t>
            </a:r>
            <a:endParaRPr lang="en-US" dirty="0"/>
          </a:p>
          <a:p>
            <a:r>
              <a:rPr lang="en-US" dirty="0" smtClean="0"/>
              <a:t>Ultrasound </a:t>
            </a:r>
            <a:endParaRPr lang="en-US" dirty="0"/>
          </a:p>
          <a:p>
            <a:r>
              <a:rPr lang="en-US" dirty="0" smtClean="0"/>
              <a:t>Massage </a:t>
            </a:r>
            <a:endParaRPr lang="en-US" dirty="0"/>
          </a:p>
          <a:p>
            <a:r>
              <a:rPr lang="en-US" dirty="0" smtClean="0"/>
              <a:t>Infrared &amp; Cold Laser</a:t>
            </a:r>
          </a:p>
          <a:p>
            <a:r>
              <a:rPr lang="en-US" dirty="0" smtClean="0"/>
              <a:t>Castor oil packs </a:t>
            </a:r>
            <a:endParaRPr lang="en-US" dirty="0"/>
          </a:p>
          <a:p>
            <a:r>
              <a:rPr lang="en-US" dirty="0" smtClean="0"/>
              <a:t>Massage pillow</a:t>
            </a:r>
          </a:p>
          <a:p>
            <a:r>
              <a:rPr lang="en-US" dirty="0" smtClean="0"/>
              <a:t>Trigger Point Therapy</a:t>
            </a:r>
          </a:p>
          <a:p>
            <a:r>
              <a:rPr lang="en-US" dirty="0" smtClean="0"/>
              <a:t>Myofascial Release</a:t>
            </a:r>
          </a:p>
          <a:p>
            <a:r>
              <a:rPr lang="en-US" dirty="0" smtClean="0"/>
              <a:t>Supplements – Turmeric, Arnica</a:t>
            </a:r>
            <a:endParaRPr lang="en-US" dirty="0"/>
          </a:p>
        </p:txBody>
      </p:sp>
      <p:pic>
        <p:nvPicPr>
          <p:cNvPr id="4100" name="Picture 4" descr="Image result for pain relie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379" y="1918223"/>
            <a:ext cx="5527601" cy="317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343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err="1" smtClean="0"/>
              <a:t>Tumeric</a:t>
            </a:r>
            <a:endParaRPr lang="en-US" sz="6000" dirty="0"/>
          </a:p>
        </p:txBody>
      </p:sp>
      <p:pic>
        <p:nvPicPr>
          <p:cNvPr id="5122" name="Picture 2" descr="http://media.mercola.com/assets/images/food-facts/turmeric-nutrition-fact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79129" y="3435491"/>
            <a:ext cx="3854369" cy="29629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0798" y="2129742"/>
            <a:ext cx="7333527" cy="2800767"/>
          </a:xfrm>
          <a:prstGeom prst="rect">
            <a:avLst/>
          </a:prstGeom>
          <a:noFill/>
        </p:spPr>
        <p:txBody>
          <a:bodyPr wrap="square" rtlCol="0">
            <a:spAutoFit/>
          </a:bodyPr>
          <a:lstStyle/>
          <a:p>
            <a:r>
              <a:rPr lang="en-US" sz="4400" dirty="0" smtClean="0"/>
              <a:t>A potent anti-inflammatory super-food</a:t>
            </a:r>
          </a:p>
          <a:p>
            <a:r>
              <a:rPr lang="en-US" sz="4400" dirty="0" smtClean="0"/>
              <a:t>Inhibits NF-kappa B, the master inflammatory cytokine</a:t>
            </a:r>
          </a:p>
        </p:txBody>
      </p:sp>
    </p:spTree>
    <p:extLst>
      <p:ext uri="{BB962C8B-B14F-4D97-AF65-F5344CB8AC3E}">
        <p14:creationId xmlns:p14="http://schemas.microsoft.com/office/powerpoint/2010/main" val="3945844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35164" y="-698269"/>
            <a:ext cx="14586068" cy="8204663"/>
          </a:xfrm>
          <a:prstGeom prst="rect">
            <a:avLst/>
          </a:prstGeom>
        </p:spPr>
      </p:pic>
    </p:spTree>
    <p:extLst>
      <p:ext uri="{BB962C8B-B14F-4D97-AF65-F5344CB8AC3E}">
        <p14:creationId xmlns:p14="http://schemas.microsoft.com/office/powerpoint/2010/main" val="1273760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 y="307498"/>
            <a:ext cx="10515600" cy="1325563"/>
          </a:xfrm>
        </p:spPr>
        <p:txBody>
          <a:bodyPr/>
          <a:lstStyle/>
          <a:p>
            <a:r>
              <a:rPr lang="en-US" dirty="0" smtClean="0"/>
              <a:t>Arnica</a:t>
            </a:r>
            <a:endParaRPr lang="en-US" dirty="0"/>
          </a:p>
        </p:txBody>
      </p:sp>
      <p:sp>
        <p:nvSpPr>
          <p:cNvPr id="3" name="Content Placeholder 2"/>
          <p:cNvSpPr>
            <a:spLocks noGrp="1"/>
          </p:cNvSpPr>
          <p:nvPr>
            <p:ph idx="1"/>
          </p:nvPr>
        </p:nvSpPr>
        <p:spPr>
          <a:xfrm>
            <a:off x="41275" y="1581784"/>
            <a:ext cx="8183880" cy="5032375"/>
          </a:xfrm>
        </p:spPr>
        <p:txBody>
          <a:bodyPr>
            <a:noAutofit/>
          </a:bodyPr>
          <a:lstStyle/>
          <a:p>
            <a:r>
              <a:rPr lang="en-US" sz="4000" dirty="0"/>
              <a:t>Tincture of arnica is an external remedy for bruises, sprains, and sore muscles and joints. It is made by crushing whole plants and soaking them in alcohol</a:t>
            </a:r>
            <a:r>
              <a:rPr lang="en-US" sz="4000" dirty="0" smtClean="0"/>
              <a:t>.</a:t>
            </a:r>
          </a:p>
          <a:p>
            <a:endParaRPr lang="en-US" sz="4000" dirty="0"/>
          </a:p>
          <a:p>
            <a:r>
              <a:rPr lang="en-US" sz="4000" dirty="0"/>
              <a:t>Arnica is toxic if it gets inside the body. Never apply arnica in any form on broken skin or on an open wound.</a:t>
            </a:r>
            <a:endParaRPr lang="en-US" sz="4000" dirty="0"/>
          </a:p>
        </p:txBody>
      </p:sp>
      <p:pic>
        <p:nvPicPr>
          <p:cNvPr id="6146" name="Picture 2" descr="Image of Arnica in a 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9895" y="3009900"/>
            <a:ext cx="3479165" cy="2609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781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485"/>
            <a:ext cx="10515600" cy="1325563"/>
          </a:xfrm>
        </p:spPr>
        <p:txBody>
          <a:bodyPr/>
          <a:lstStyle/>
          <a:p>
            <a:r>
              <a:rPr lang="en-US" dirty="0" smtClean="0"/>
              <a:t>Movement</a:t>
            </a:r>
            <a:endParaRPr lang="en-US" dirty="0"/>
          </a:p>
        </p:txBody>
      </p:sp>
      <p:sp>
        <p:nvSpPr>
          <p:cNvPr id="3" name="Content Placeholder 2"/>
          <p:cNvSpPr>
            <a:spLocks noGrp="1"/>
          </p:cNvSpPr>
          <p:nvPr>
            <p:ph sz="half" idx="1"/>
          </p:nvPr>
        </p:nvSpPr>
        <p:spPr/>
        <p:txBody>
          <a:bodyPr/>
          <a:lstStyle/>
          <a:p>
            <a:r>
              <a:rPr lang="en-US" dirty="0" smtClean="0"/>
              <a:t>Track daily steps (e.g., Fitbit)</a:t>
            </a:r>
          </a:p>
          <a:p>
            <a:r>
              <a:rPr lang="en-US" dirty="0" smtClean="0"/>
              <a:t>Physical &amp; Aquatic Therapy (Caution: heated pools may compound POTS.) </a:t>
            </a:r>
            <a:endParaRPr lang="en-US" dirty="0"/>
          </a:p>
          <a:p>
            <a:r>
              <a:rPr lang="en-US" dirty="0" smtClean="0"/>
              <a:t>Tai Chi </a:t>
            </a:r>
            <a:endParaRPr lang="en-US" dirty="0"/>
          </a:p>
          <a:p>
            <a:r>
              <a:rPr lang="en-US" dirty="0" smtClean="0"/>
              <a:t>Yoga </a:t>
            </a:r>
            <a:endParaRPr lang="en-US" dirty="0"/>
          </a:p>
          <a:p>
            <a:r>
              <a:rPr lang="en-US" dirty="0" smtClean="0"/>
              <a:t>Cycling </a:t>
            </a:r>
          </a:p>
          <a:p>
            <a:r>
              <a:rPr lang="en-US" dirty="0" smtClean="0"/>
              <a:t>Supplements – Epsom salts, Arnica &amp; </a:t>
            </a:r>
            <a:r>
              <a:rPr lang="en-US" dirty="0" err="1" smtClean="0"/>
              <a:t>Rhodiola</a:t>
            </a:r>
            <a:endParaRPr lang="en-US" dirty="0"/>
          </a:p>
        </p:txBody>
      </p:sp>
      <p:pic>
        <p:nvPicPr>
          <p:cNvPr id="2060" name="Picture 12" descr="http://www.zebrapen.com/wp-content/themes/zebra/images/zen/zebra--steel.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457391" y="1452245"/>
            <a:ext cx="489640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654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059"/>
            <a:ext cx="10515600" cy="1325563"/>
          </a:xfrm>
        </p:spPr>
        <p:txBody>
          <a:bodyPr>
            <a:normAutofit/>
          </a:bodyPr>
          <a:lstStyle/>
          <a:p>
            <a:r>
              <a:rPr lang="en-US" sz="6000" dirty="0" smtClean="0"/>
              <a:t>Mindfulness</a:t>
            </a:r>
            <a:endParaRPr lang="en-US" sz="6000" dirty="0"/>
          </a:p>
        </p:txBody>
      </p:sp>
      <p:sp>
        <p:nvSpPr>
          <p:cNvPr id="3" name="Content Placeholder 2"/>
          <p:cNvSpPr>
            <a:spLocks noGrp="1"/>
          </p:cNvSpPr>
          <p:nvPr>
            <p:ph idx="1"/>
          </p:nvPr>
        </p:nvSpPr>
        <p:spPr>
          <a:xfrm>
            <a:off x="838200" y="2316076"/>
            <a:ext cx="10515600" cy="4351338"/>
          </a:xfrm>
        </p:spPr>
        <p:txBody>
          <a:bodyPr>
            <a:normAutofit/>
          </a:bodyPr>
          <a:lstStyle/>
          <a:p>
            <a:pPr marL="0" indent="0">
              <a:buNone/>
            </a:pPr>
            <a:r>
              <a:rPr lang="en-US" sz="4000" dirty="0"/>
              <a:t>A mental state achieved by focusing </a:t>
            </a:r>
            <a:r>
              <a:rPr lang="en-US" sz="4000" dirty="0" smtClean="0"/>
              <a:t>one's awareness </a:t>
            </a:r>
            <a:r>
              <a:rPr lang="en-US" sz="4000" dirty="0"/>
              <a:t>on the present moment, while </a:t>
            </a:r>
            <a:r>
              <a:rPr lang="en-US" sz="4000" dirty="0" smtClean="0"/>
              <a:t>calmly acknowledging </a:t>
            </a:r>
            <a:r>
              <a:rPr lang="en-US" sz="4000" dirty="0"/>
              <a:t>and accepting one's </a:t>
            </a:r>
            <a:r>
              <a:rPr lang="en-US" sz="4000" dirty="0" smtClean="0"/>
              <a:t>feelings, thoughts</a:t>
            </a:r>
            <a:r>
              <a:rPr lang="en-US" sz="4000" dirty="0"/>
              <a:t>, and bodily sensations, used as </a:t>
            </a:r>
            <a:r>
              <a:rPr lang="en-US" sz="4000" dirty="0" smtClean="0"/>
              <a:t>a therapeutic technique</a:t>
            </a:r>
            <a:endParaRPr lang="en-US" sz="4000" dirty="0"/>
          </a:p>
        </p:txBody>
      </p:sp>
      <p:pic>
        <p:nvPicPr>
          <p:cNvPr id="5" name="Picture 4"/>
          <p:cNvPicPr>
            <a:picLocks noChangeAspect="1"/>
          </p:cNvPicPr>
          <p:nvPr/>
        </p:nvPicPr>
        <p:blipFill>
          <a:blip r:embed="rId2"/>
          <a:stretch>
            <a:fillRect/>
          </a:stretch>
        </p:blipFill>
        <p:spPr>
          <a:xfrm>
            <a:off x="-216168" y="-2227522"/>
            <a:ext cx="12408168" cy="9294149"/>
          </a:xfrm>
          <a:prstGeom prst="rect">
            <a:avLst/>
          </a:prstGeom>
        </p:spPr>
      </p:pic>
      <p:sp>
        <p:nvSpPr>
          <p:cNvPr id="6" name="TextBox 5"/>
          <p:cNvSpPr txBox="1"/>
          <p:nvPr/>
        </p:nvSpPr>
        <p:spPr>
          <a:xfrm>
            <a:off x="5062451" y="0"/>
            <a:ext cx="7345717" cy="2831544"/>
          </a:xfrm>
          <a:prstGeom prst="rect">
            <a:avLst/>
          </a:prstGeom>
          <a:noFill/>
        </p:spPr>
        <p:txBody>
          <a:bodyPr wrap="square" rtlCol="0">
            <a:spAutoFit/>
          </a:bodyPr>
          <a:lstStyle/>
          <a:p>
            <a:r>
              <a:rPr lang="en-US" sz="3200" dirty="0" smtClean="0">
                <a:solidFill>
                  <a:schemeClr val="bg1"/>
                </a:solidFill>
              </a:rPr>
              <a:t>A mental state achieved by focusing one's awareness on the present moment, while calmly acknowledging and accepting one's feelings, thoughts, and bodily sensations, used as a therapeutic technique</a:t>
            </a:r>
          </a:p>
          <a:p>
            <a:endParaRPr lang="en-US" dirty="0"/>
          </a:p>
        </p:txBody>
      </p:sp>
      <p:sp>
        <p:nvSpPr>
          <p:cNvPr id="7" name="TextBox 6"/>
          <p:cNvSpPr txBox="1"/>
          <p:nvPr/>
        </p:nvSpPr>
        <p:spPr>
          <a:xfrm>
            <a:off x="-216168" y="3742992"/>
            <a:ext cx="4030270" cy="1015663"/>
          </a:xfrm>
          <a:prstGeom prst="rect">
            <a:avLst/>
          </a:prstGeom>
          <a:noFill/>
        </p:spPr>
        <p:txBody>
          <a:bodyPr wrap="none" rtlCol="0">
            <a:spAutoFit/>
          </a:bodyPr>
          <a:lstStyle/>
          <a:p>
            <a:r>
              <a:rPr lang="en-US" sz="6000" dirty="0" smtClean="0">
                <a:solidFill>
                  <a:schemeClr val="bg1"/>
                </a:solidFill>
              </a:rPr>
              <a:t>Mindfulness</a:t>
            </a:r>
            <a:endParaRPr lang="en-US" sz="6000" dirty="0">
              <a:solidFill>
                <a:schemeClr val="bg1"/>
              </a:solidFill>
            </a:endParaRPr>
          </a:p>
        </p:txBody>
      </p:sp>
    </p:spTree>
    <p:extLst>
      <p:ext uri="{BB962C8B-B14F-4D97-AF65-F5344CB8AC3E}">
        <p14:creationId xmlns:p14="http://schemas.microsoft.com/office/powerpoint/2010/main" val="343400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p:txBody>
          <a:bodyPr/>
          <a:lstStyle/>
          <a:p>
            <a:r>
              <a:rPr lang="en-US" dirty="0" smtClean="0"/>
              <a:t>The Last Best </a:t>
            </a:r>
            <a:r>
              <a:rPr lang="en-US" dirty="0" smtClean="0"/>
              <a:t>Cure – Donna </a:t>
            </a:r>
            <a:r>
              <a:rPr lang="en-US" dirty="0" err="1" smtClean="0"/>
              <a:t>Nakazawa</a:t>
            </a:r>
            <a:r>
              <a:rPr lang="en-US" dirty="0" smtClean="0"/>
              <a:t> </a:t>
            </a:r>
          </a:p>
          <a:p>
            <a:r>
              <a:rPr lang="en-US" dirty="0" smtClean="0"/>
              <a:t>Move </a:t>
            </a:r>
            <a:r>
              <a:rPr lang="en-US" dirty="0" smtClean="0"/>
              <a:t>Your </a:t>
            </a:r>
            <a:r>
              <a:rPr lang="en-US" dirty="0" smtClean="0"/>
              <a:t>DNA - </a:t>
            </a:r>
            <a:r>
              <a:rPr lang="en-US" dirty="0"/>
              <a:t>Katy Bowman</a:t>
            </a:r>
            <a:r>
              <a:rPr lang="en-US" dirty="0" smtClean="0"/>
              <a:t> </a:t>
            </a:r>
            <a:endParaRPr lang="en-US" dirty="0"/>
          </a:p>
          <a:p>
            <a:r>
              <a:rPr lang="en-US" dirty="0" smtClean="0"/>
              <a:t>Full Catastrophe Living </a:t>
            </a:r>
            <a:r>
              <a:rPr lang="en-US" dirty="0" smtClean="0"/>
              <a:t>– Jon </a:t>
            </a:r>
            <a:r>
              <a:rPr lang="en-US" dirty="0" err="1" smtClean="0"/>
              <a:t>Kabat</a:t>
            </a:r>
            <a:r>
              <a:rPr lang="en-US" dirty="0" smtClean="0"/>
              <a:t>-Zinn</a:t>
            </a:r>
            <a:endParaRPr lang="en-US" dirty="0" smtClean="0"/>
          </a:p>
          <a:p>
            <a:r>
              <a:rPr lang="en-US" dirty="0" smtClean="0"/>
              <a:t>The Trigger Point Therapy Workbook </a:t>
            </a:r>
            <a:r>
              <a:rPr lang="en-US" dirty="0" smtClean="0"/>
              <a:t>– Claire Davies</a:t>
            </a:r>
            <a:endParaRPr lang="en-US" dirty="0"/>
          </a:p>
          <a:p>
            <a:r>
              <a:rPr lang="en-US" dirty="0" smtClean="0"/>
              <a:t>The Whole Life Nutrition Cookbook &amp; Nourishing Meals </a:t>
            </a:r>
            <a:endParaRPr lang="en-US" dirty="0"/>
          </a:p>
          <a:p>
            <a:r>
              <a:rPr lang="en-US" dirty="0" smtClean="0"/>
              <a:t>The Anti-inflammation Diet &amp; Recipe Book </a:t>
            </a:r>
            <a:endParaRPr lang="en-US" dirty="0"/>
          </a:p>
          <a:p>
            <a:r>
              <a:rPr lang="en-US" dirty="0" smtClean="0"/>
              <a:t>The Whole 30 </a:t>
            </a:r>
            <a:endParaRPr lang="en-US" dirty="0"/>
          </a:p>
          <a:p>
            <a:r>
              <a:rPr lang="en-US" dirty="0" smtClean="0"/>
              <a:t>The </a:t>
            </a:r>
            <a:r>
              <a:rPr lang="en-US" dirty="0" err="1" smtClean="0"/>
              <a:t>Whals</a:t>
            </a:r>
            <a:r>
              <a:rPr lang="en-US" dirty="0" smtClean="0"/>
              <a:t> </a:t>
            </a:r>
            <a:r>
              <a:rPr lang="en-US" dirty="0" smtClean="0"/>
              <a:t>Protocol – Terry </a:t>
            </a:r>
            <a:r>
              <a:rPr lang="en-US" dirty="0" err="1" smtClean="0"/>
              <a:t>Whals</a:t>
            </a:r>
            <a:endParaRPr lang="en-US" dirty="0"/>
          </a:p>
        </p:txBody>
      </p:sp>
      <p:pic>
        <p:nvPicPr>
          <p:cNvPr id="5" name="Picture 4"/>
          <p:cNvPicPr>
            <a:picLocks noChangeAspect="1"/>
          </p:cNvPicPr>
          <p:nvPr/>
        </p:nvPicPr>
        <p:blipFill>
          <a:blip r:embed="rId2"/>
          <a:stretch>
            <a:fillRect/>
          </a:stretch>
        </p:blipFill>
        <p:spPr>
          <a:xfrm>
            <a:off x="7057072" y="310770"/>
            <a:ext cx="4350068" cy="2894773"/>
          </a:xfrm>
          <a:prstGeom prst="rect">
            <a:avLst/>
          </a:prstGeom>
        </p:spPr>
      </p:pic>
    </p:spTree>
    <p:extLst>
      <p:ext uri="{BB962C8B-B14F-4D97-AF65-F5344CB8AC3E}">
        <p14:creationId xmlns:p14="http://schemas.microsoft.com/office/powerpoint/2010/main" val="134204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TIPS FOR SUCCESS</a:t>
            </a:r>
            <a:br>
              <a:rPr lang="en-US" dirty="0" smtClean="0"/>
            </a:br>
            <a:r>
              <a:rPr lang="en-US" sz="4000" dirty="0" smtClean="0"/>
              <a:t>Look for support groups online and try the following </a:t>
            </a:r>
            <a:endParaRPr lang="en-US" sz="4000" dirty="0"/>
          </a:p>
        </p:txBody>
      </p:sp>
      <p:sp>
        <p:nvSpPr>
          <p:cNvPr id="3" name="Content Placeholder 2"/>
          <p:cNvSpPr>
            <a:spLocks noGrp="1"/>
          </p:cNvSpPr>
          <p:nvPr>
            <p:ph idx="1"/>
          </p:nvPr>
        </p:nvSpPr>
        <p:spPr/>
        <p:txBody>
          <a:bodyPr/>
          <a:lstStyle/>
          <a:p>
            <a:r>
              <a:rPr lang="en-US" dirty="0" smtClean="0"/>
              <a:t>When trying new therapies, keep a critical eye on the results of your trials</a:t>
            </a:r>
          </a:p>
          <a:p>
            <a:r>
              <a:rPr lang="en-US" dirty="0" smtClean="0"/>
              <a:t>Throw out what DOES NOT work and hold on to what DOES!</a:t>
            </a:r>
          </a:p>
          <a:p>
            <a:r>
              <a:rPr lang="en-US" dirty="0" smtClean="0"/>
              <a:t>For mast cell issues - focus on general stress reduction and anti-inflammatory approaches including stress reduction, movement, and eliminating inflammatory foods</a:t>
            </a:r>
          </a:p>
          <a:p>
            <a:r>
              <a:rPr lang="en-US" dirty="0" smtClean="0"/>
              <a:t>Anti-inflammatory strategies such as diet, proper nutrition, sleep, movement, and stress management are key for all</a:t>
            </a:r>
            <a:endParaRPr lang="en-US" dirty="0"/>
          </a:p>
        </p:txBody>
      </p:sp>
    </p:spTree>
    <p:extLst>
      <p:ext uri="{BB962C8B-B14F-4D97-AF65-F5344CB8AC3E}">
        <p14:creationId xmlns:p14="http://schemas.microsoft.com/office/powerpoint/2010/main" val="2808576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01140" y="228600"/>
            <a:ext cx="9144000" cy="6096000"/>
          </a:xfrm>
          <a:prstGeom prst="rect">
            <a:avLst/>
          </a:prstGeom>
        </p:spPr>
      </p:pic>
    </p:spTree>
    <p:extLst>
      <p:ext uri="{BB962C8B-B14F-4D97-AF65-F5344CB8AC3E}">
        <p14:creationId xmlns:p14="http://schemas.microsoft.com/office/powerpoint/2010/main" val="3658940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3591" y="-956515"/>
            <a:ext cx="15580661" cy="8764122"/>
          </a:xfrm>
          <a:prstGeom prst="rect">
            <a:avLst/>
          </a:prstGeom>
        </p:spPr>
      </p:pic>
    </p:spTree>
    <p:extLst>
      <p:ext uri="{BB962C8B-B14F-4D97-AF65-F5344CB8AC3E}">
        <p14:creationId xmlns:p14="http://schemas.microsoft.com/office/powerpoint/2010/main" val="2448746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Common Symptoms</a:t>
            </a:r>
            <a:endParaRPr lang="en-US" sz="4800" dirty="0"/>
          </a:p>
        </p:txBody>
      </p:sp>
      <p:sp>
        <p:nvSpPr>
          <p:cNvPr id="3" name="Content Placeholder 2"/>
          <p:cNvSpPr>
            <a:spLocks noGrp="1"/>
          </p:cNvSpPr>
          <p:nvPr>
            <p:ph sz="half" idx="1"/>
          </p:nvPr>
        </p:nvSpPr>
        <p:spPr/>
        <p:txBody>
          <a:bodyPr>
            <a:normAutofit/>
          </a:bodyPr>
          <a:lstStyle/>
          <a:p>
            <a:r>
              <a:rPr lang="en-US" sz="3600" dirty="0" smtClean="0"/>
              <a:t>Musculoskeletal pain</a:t>
            </a:r>
          </a:p>
          <a:p>
            <a:r>
              <a:rPr lang="en-US" sz="3600" dirty="0" smtClean="0"/>
              <a:t>Fatigue </a:t>
            </a:r>
          </a:p>
          <a:p>
            <a:r>
              <a:rPr lang="en-US" sz="3600" dirty="0"/>
              <a:t>H</a:t>
            </a:r>
            <a:r>
              <a:rPr lang="en-US" sz="3600" dirty="0" smtClean="0"/>
              <a:t>eadache/ migraine</a:t>
            </a:r>
          </a:p>
          <a:p>
            <a:r>
              <a:rPr lang="en-US" sz="3600" dirty="0" smtClean="0"/>
              <a:t>GI issues</a:t>
            </a:r>
          </a:p>
          <a:p>
            <a:r>
              <a:rPr lang="en-US" sz="3600" dirty="0" smtClean="0"/>
              <a:t>Brain fog/cognitive issues</a:t>
            </a:r>
          </a:p>
          <a:p>
            <a:r>
              <a:rPr lang="en-US" sz="3600" dirty="0" smtClean="0"/>
              <a:t>Sensitivities (food, chemicals, or other) </a:t>
            </a:r>
            <a:endParaRPr lang="en-US" sz="3600" dirty="0"/>
          </a:p>
        </p:txBody>
      </p:sp>
      <p:sp>
        <p:nvSpPr>
          <p:cNvPr id="4" name="Content Placeholder 3"/>
          <p:cNvSpPr>
            <a:spLocks noGrp="1"/>
          </p:cNvSpPr>
          <p:nvPr>
            <p:ph sz="half" idx="2"/>
          </p:nvPr>
        </p:nvSpPr>
        <p:spPr>
          <a:xfrm>
            <a:off x="7010400" y="1825625"/>
            <a:ext cx="5181600" cy="4351338"/>
          </a:xfrm>
        </p:spPr>
        <p:txBody>
          <a:bodyPr>
            <a:normAutofit/>
          </a:bodyPr>
          <a:lstStyle/>
          <a:p>
            <a:r>
              <a:rPr lang="en-US" sz="3600" dirty="0" smtClean="0"/>
              <a:t>ADD/ADHD </a:t>
            </a:r>
          </a:p>
          <a:p>
            <a:r>
              <a:rPr lang="en-US" sz="3600" dirty="0" smtClean="0"/>
              <a:t>Anxiety/Depression </a:t>
            </a:r>
          </a:p>
          <a:p>
            <a:r>
              <a:rPr lang="en-US" sz="3600" dirty="0" smtClean="0"/>
              <a:t>Joint issues</a:t>
            </a:r>
          </a:p>
          <a:p>
            <a:r>
              <a:rPr lang="en-US" sz="3600" dirty="0" smtClean="0"/>
              <a:t>Pelvic pain  </a:t>
            </a:r>
          </a:p>
          <a:p>
            <a:r>
              <a:rPr lang="en-US" sz="3600" dirty="0" smtClean="0"/>
              <a:t>Bruising</a:t>
            </a:r>
          </a:p>
          <a:p>
            <a:endParaRPr lang="en-US" dirty="0"/>
          </a:p>
        </p:txBody>
      </p:sp>
    </p:spTree>
    <p:extLst>
      <p:ext uri="{BB962C8B-B14F-4D97-AF65-F5344CB8AC3E}">
        <p14:creationId xmlns:p14="http://schemas.microsoft.com/office/powerpoint/2010/main" val="1593603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Co-Morbid Conditions</a:t>
            </a:r>
            <a:endParaRPr lang="en-US" sz="4800" dirty="0"/>
          </a:p>
        </p:txBody>
      </p:sp>
      <p:sp>
        <p:nvSpPr>
          <p:cNvPr id="3" name="Content Placeholder 2"/>
          <p:cNvSpPr>
            <a:spLocks noGrp="1"/>
          </p:cNvSpPr>
          <p:nvPr>
            <p:ph sz="half" idx="1"/>
          </p:nvPr>
        </p:nvSpPr>
        <p:spPr/>
        <p:txBody>
          <a:bodyPr>
            <a:normAutofit/>
          </a:bodyPr>
          <a:lstStyle/>
          <a:p>
            <a:r>
              <a:rPr lang="en-US" sz="3600" dirty="0" smtClean="0"/>
              <a:t>Mast Cell Disease </a:t>
            </a:r>
            <a:endParaRPr lang="en-US" sz="3600" dirty="0"/>
          </a:p>
          <a:p>
            <a:r>
              <a:rPr lang="en-US" sz="3600" dirty="0" smtClean="0"/>
              <a:t>POTS/</a:t>
            </a:r>
            <a:r>
              <a:rPr lang="en-US" sz="3600" dirty="0" err="1" smtClean="0"/>
              <a:t>Dysautonomia</a:t>
            </a:r>
            <a:r>
              <a:rPr lang="en-US" sz="3600" dirty="0" smtClean="0"/>
              <a:t> </a:t>
            </a:r>
            <a:endParaRPr lang="en-US" sz="3600" dirty="0"/>
          </a:p>
          <a:p>
            <a:r>
              <a:rPr lang="en-US" sz="3600" dirty="0" smtClean="0"/>
              <a:t>Fibromyalgia</a:t>
            </a:r>
          </a:p>
          <a:p>
            <a:r>
              <a:rPr lang="en-US" sz="3600" dirty="0" smtClean="0"/>
              <a:t>Chronic Fatigue Syndrome </a:t>
            </a:r>
            <a:endParaRPr lang="en-US" sz="3600" dirty="0"/>
          </a:p>
          <a:p>
            <a:r>
              <a:rPr lang="en-US" sz="3600" dirty="0" smtClean="0"/>
              <a:t>Auto-Immune Conditions </a:t>
            </a:r>
            <a:endParaRPr lang="en-US" sz="3600" dirty="0"/>
          </a:p>
        </p:txBody>
      </p:sp>
      <p:sp>
        <p:nvSpPr>
          <p:cNvPr id="4" name="Content Placeholder 3"/>
          <p:cNvSpPr>
            <a:spLocks noGrp="1"/>
          </p:cNvSpPr>
          <p:nvPr>
            <p:ph sz="half" idx="2"/>
          </p:nvPr>
        </p:nvSpPr>
        <p:spPr>
          <a:xfrm>
            <a:off x="6828906" y="1825625"/>
            <a:ext cx="5181600" cy="4351338"/>
          </a:xfrm>
        </p:spPr>
        <p:txBody>
          <a:bodyPr>
            <a:normAutofit/>
          </a:bodyPr>
          <a:lstStyle/>
          <a:p>
            <a:r>
              <a:rPr lang="en-US" sz="3600" dirty="0" smtClean="0"/>
              <a:t>Functional GI Disorders </a:t>
            </a:r>
            <a:endParaRPr lang="en-US" sz="3600" dirty="0"/>
          </a:p>
          <a:p>
            <a:r>
              <a:rPr lang="en-US" sz="3600" dirty="0" smtClean="0"/>
              <a:t>Allergies (seasonal, food, bug &amp; other) </a:t>
            </a:r>
            <a:endParaRPr lang="en-US" sz="3600" dirty="0"/>
          </a:p>
          <a:p>
            <a:r>
              <a:rPr lang="en-US" sz="3600" dirty="0" smtClean="0"/>
              <a:t>Endocrine Disorders</a:t>
            </a:r>
          </a:p>
          <a:p>
            <a:r>
              <a:rPr lang="en-US" sz="3600" dirty="0" smtClean="0"/>
              <a:t>Pelvic Dysfunction</a:t>
            </a:r>
          </a:p>
          <a:p>
            <a:r>
              <a:rPr lang="en-US" sz="3600" dirty="0" smtClean="0"/>
              <a:t>Arthritis </a:t>
            </a:r>
            <a:endParaRPr lang="en-US" sz="3600" dirty="0"/>
          </a:p>
        </p:txBody>
      </p:sp>
    </p:spTree>
    <p:extLst>
      <p:ext uri="{BB962C8B-B14F-4D97-AF65-F5344CB8AC3E}">
        <p14:creationId xmlns:p14="http://schemas.microsoft.com/office/powerpoint/2010/main" val="2725924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9462" y="2360815"/>
            <a:ext cx="9193876" cy="2554545"/>
          </a:xfrm>
          <a:prstGeom prst="rect">
            <a:avLst/>
          </a:prstGeom>
        </p:spPr>
        <p:txBody>
          <a:bodyPr wrap="square">
            <a:spAutoFit/>
          </a:bodyPr>
          <a:lstStyle/>
          <a:p>
            <a:r>
              <a:rPr lang="en-US" sz="3200" dirty="0" smtClean="0"/>
              <a:t>This brochure is meant to provide some guidance in managing the symptoms of EDS. Many patients manage their health by traversing the winding path of care themselves. Our hope is to provide some actionable steps for living well with EDS</a:t>
            </a:r>
            <a:endParaRPr lang="en-US" sz="3200" dirty="0"/>
          </a:p>
        </p:txBody>
      </p:sp>
      <p:sp>
        <p:nvSpPr>
          <p:cNvPr id="3" name="Rectangle 2"/>
          <p:cNvSpPr/>
          <p:nvPr/>
        </p:nvSpPr>
        <p:spPr>
          <a:xfrm>
            <a:off x="889462" y="803210"/>
            <a:ext cx="10318865" cy="1077218"/>
          </a:xfrm>
          <a:prstGeom prst="rect">
            <a:avLst/>
          </a:prstGeom>
        </p:spPr>
        <p:txBody>
          <a:bodyPr wrap="square">
            <a:spAutoFit/>
          </a:bodyPr>
          <a:lstStyle/>
          <a:p>
            <a:r>
              <a:rPr lang="en-US" sz="3200" dirty="0" smtClean="0"/>
              <a:t>YOU ARE NOT ALONE Many people live an active and full life with Ehlers-</a:t>
            </a:r>
            <a:r>
              <a:rPr lang="en-US" sz="3200" dirty="0" err="1" smtClean="0"/>
              <a:t>Danlos</a:t>
            </a:r>
            <a:r>
              <a:rPr lang="en-US" sz="3200" dirty="0" smtClean="0"/>
              <a:t> Syndrome. </a:t>
            </a:r>
            <a:endParaRPr lang="en-US" sz="3200" dirty="0"/>
          </a:p>
        </p:txBody>
      </p:sp>
    </p:spTree>
    <p:extLst>
      <p:ext uri="{BB962C8B-B14F-4D97-AF65-F5344CB8AC3E}">
        <p14:creationId xmlns:p14="http://schemas.microsoft.com/office/powerpoint/2010/main" val="229653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TO REMEMBER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Work to improve one area of health at a time. (e.g., nutrition or sleep)</a:t>
            </a:r>
          </a:p>
          <a:p>
            <a:r>
              <a:rPr lang="en-US" dirty="0" smtClean="0"/>
              <a:t>TAKE ONE STEP AT A TIME. BABY STEPS ! </a:t>
            </a:r>
            <a:endParaRPr lang="en-US" dirty="0"/>
          </a:p>
          <a:p>
            <a:r>
              <a:rPr lang="en-US" dirty="0" smtClean="0"/>
              <a:t>BE PATIENT. </a:t>
            </a:r>
            <a:endParaRPr lang="en-US" dirty="0"/>
          </a:p>
          <a:p>
            <a:r>
              <a:rPr lang="en-US" dirty="0" smtClean="0"/>
              <a:t>Focus on what you can do each day, not what you can’t</a:t>
            </a:r>
          </a:p>
          <a:p>
            <a:r>
              <a:rPr lang="en-US" dirty="0" smtClean="0"/>
              <a:t>Little things count! (</a:t>
            </a:r>
            <a:r>
              <a:rPr lang="en-US" dirty="0" err="1" smtClean="0"/>
              <a:t>e.g</a:t>
            </a:r>
            <a:r>
              <a:rPr lang="en-US" dirty="0" smtClean="0"/>
              <a:t>, moving more throughout the day, even if it means taking 10 more steps than yesterday.)</a:t>
            </a:r>
          </a:p>
          <a:p>
            <a:r>
              <a:rPr lang="en-US" dirty="0" smtClean="0"/>
              <a:t>Something is more than nothing!</a:t>
            </a:r>
          </a:p>
          <a:p>
            <a:r>
              <a:rPr lang="en-US" dirty="0" smtClean="0"/>
              <a:t>Work with your doctor for a fully integrative plan</a:t>
            </a:r>
          </a:p>
          <a:p>
            <a:r>
              <a:rPr lang="en-US" dirty="0" smtClean="0"/>
              <a:t>Targeted therapies should improve overall success</a:t>
            </a:r>
          </a:p>
          <a:p>
            <a:r>
              <a:rPr lang="en-US" dirty="0" smtClean="0"/>
              <a:t>Try focusing on “Just 5 Minutes” a day</a:t>
            </a:r>
            <a:endParaRPr lang="en-US" dirty="0"/>
          </a:p>
        </p:txBody>
      </p:sp>
    </p:spTree>
    <p:extLst>
      <p:ext uri="{BB962C8B-B14F-4D97-AF65-F5344CB8AC3E}">
        <p14:creationId xmlns:p14="http://schemas.microsoft.com/office/powerpoint/2010/main" val="1958090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3680" y="2363185"/>
            <a:ext cx="9245993" cy="923330"/>
          </a:xfrm>
          <a:prstGeom prst="rect">
            <a:avLst/>
          </a:prstGeom>
        </p:spPr>
        <p:txBody>
          <a:bodyPr wrap="none">
            <a:spAutoFit/>
          </a:bodyPr>
          <a:lstStyle/>
          <a:p>
            <a:r>
              <a:rPr lang="en-US" sz="5400" dirty="0" smtClean="0"/>
              <a:t>“Start low, go slow.” -Dr. Chopra </a:t>
            </a:r>
            <a:endParaRPr lang="en-US" sz="5400" dirty="0"/>
          </a:p>
        </p:txBody>
      </p:sp>
    </p:spTree>
    <p:extLst>
      <p:ext uri="{BB962C8B-B14F-4D97-AF65-F5344CB8AC3E}">
        <p14:creationId xmlns:p14="http://schemas.microsoft.com/office/powerpoint/2010/main" val="1869677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NUTRITION: </a:t>
            </a:r>
            <a:br>
              <a:rPr lang="en-US" dirty="0" smtClean="0"/>
            </a:br>
            <a:r>
              <a:rPr lang="en-US" sz="3600" dirty="0" smtClean="0"/>
              <a:t>Studies show proper nutrition is vital to staying healthy</a:t>
            </a:r>
            <a:endParaRPr lang="en-US" sz="3600" dirty="0"/>
          </a:p>
        </p:txBody>
      </p:sp>
      <p:sp>
        <p:nvSpPr>
          <p:cNvPr id="3" name="Content Placeholder 2"/>
          <p:cNvSpPr>
            <a:spLocks noGrp="1"/>
          </p:cNvSpPr>
          <p:nvPr>
            <p:ph idx="1"/>
          </p:nvPr>
        </p:nvSpPr>
        <p:spPr>
          <a:xfrm>
            <a:off x="838200" y="2232949"/>
            <a:ext cx="10515600" cy="4351338"/>
          </a:xfrm>
        </p:spPr>
        <p:txBody>
          <a:bodyPr/>
          <a:lstStyle/>
          <a:p>
            <a:r>
              <a:rPr lang="en-US" dirty="0" smtClean="0"/>
              <a:t>Eat real food; avoid processed foods, nothing artificial</a:t>
            </a:r>
          </a:p>
          <a:p>
            <a:r>
              <a:rPr lang="en-US" dirty="0" smtClean="0"/>
              <a:t>Anti-inflammatory diet (www.histaminintoleranz.ch)</a:t>
            </a:r>
          </a:p>
          <a:p>
            <a:r>
              <a:rPr lang="en-US" dirty="0" smtClean="0"/>
              <a:t>Significantly limit gluten, dairy, sugar, soy &amp; alcohol</a:t>
            </a:r>
          </a:p>
          <a:p>
            <a:r>
              <a:rPr lang="en-US" dirty="0" smtClean="0"/>
              <a:t>Probiotics</a:t>
            </a:r>
          </a:p>
          <a:p>
            <a:r>
              <a:rPr lang="en-US" dirty="0" smtClean="0"/>
              <a:t>Salt &amp; proper hydration</a:t>
            </a:r>
          </a:p>
          <a:p>
            <a:r>
              <a:rPr lang="en-US" dirty="0"/>
              <a:t>S</a:t>
            </a:r>
            <a:r>
              <a:rPr lang="en-US" dirty="0" smtClean="0"/>
              <a:t>upplements -- Holy Basil, Nettles, Quercetin &amp; </a:t>
            </a:r>
            <a:r>
              <a:rPr lang="en-US" dirty="0" err="1" smtClean="0"/>
              <a:t>Boswella</a:t>
            </a:r>
            <a:endParaRPr lang="en-US" dirty="0"/>
          </a:p>
        </p:txBody>
      </p:sp>
    </p:spTree>
    <p:extLst>
      <p:ext uri="{BB962C8B-B14F-4D97-AF65-F5344CB8AC3E}">
        <p14:creationId xmlns:p14="http://schemas.microsoft.com/office/powerpoint/2010/main" val="1273510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705</Words>
  <Application>Microsoft Office PowerPoint</Application>
  <PresentationFormat>Widescreen</PresentationFormat>
  <Paragraphs>119</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Open Sans</vt:lpstr>
      <vt:lpstr>Office Theme</vt:lpstr>
      <vt:lpstr>Approaches to Integrative Health for Persons with  Ehlers-Danlos Syndrome</vt:lpstr>
      <vt:lpstr>PowerPoint Presentation</vt:lpstr>
      <vt:lpstr>PowerPoint Presentation</vt:lpstr>
      <vt:lpstr>Common Symptoms</vt:lpstr>
      <vt:lpstr>Co-Morbid Conditions</vt:lpstr>
      <vt:lpstr>PowerPoint Presentation</vt:lpstr>
      <vt:lpstr>KEY POINTS TO REMEMBER</vt:lpstr>
      <vt:lpstr>PowerPoint Presentation</vt:lpstr>
      <vt:lpstr>NUTRITION:  Studies show proper nutrition is vital to staying healthy</vt:lpstr>
      <vt:lpstr>Stinging Nettle</vt:lpstr>
      <vt:lpstr>PowerPoint Presentation</vt:lpstr>
      <vt:lpstr>PowerPoint Presentation</vt:lpstr>
      <vt:lpstr>CORE NUTRIENTS</vt:lpstr>
      <vt:lpstr>STRESS REDUCTION Stress causes physical pain. It is vital to keep it under control</vt:lpstr>
      <vt:lpstr>PowerPoint Presentation</vt:lpstr>
      <vt:lpstr>Rhodiola</vt:lpstr>
      <vt:lpstr>SLEEP  A lack of sleep can wreak havoc on your body</vt:lpstr>
      <vt:lpstr>Pain Management</vt:lpstr>
      <vt:lpstr>Tumeric</vt:lpstr>
      <vt:lpstr>Arnica</vt:lpstr>
      <vt:lpstr>Movement</vt:lpstr>
      <vt:lpstr>Mindfulness</vt:lpstr>
      <vt:lpstr>Books</vt:lpstr>
      <vt:lpstr>TIPS FOR SUCCESS Look for support groups online and try the following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to Integrative Health for Persons with  Ehlers-Danlos Syndrome</dc:title>
  <dc:creator>Clair Francomano</dc:creator>
  <cp:lastModifiedBy>Clair Francomano</cp:lastModifiedBy>
  <cp:revision>15</cp:revision>
  <dcterms:created xsi:type="dcterms:W3CDTF">2016-06-11T13:38:47Z</dcterms:created>
  <dcterms:modified xsi:type="dcterms:W3CDTF">2016-06-11T15:44:46Z</dcterms:modified>
</cp:coreProperties>
</file>